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524000" y="1122363"/>
            <a:ext cx="9144000" cy="2387600"/>
          </a:xfrm>
        </p:spPr>
        <p:txBody>
          <a:bodyPr anchor="b"/>
          <a:lstStyle>
            <a:lvl1pPr algn="ctr">
              <a:defRPr sz="6000"/>
            </a:lvl1p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FCFFEF8B-60CD-4C76-8B6A-75CE79486B5D}" type="datetimeFigureOut">
              <a:rPr lang="zh-TW" altLang="en-US" smtClean="0"/>
              <a:t>2024/5/27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B42480A-E578-471E-8E58-415D528E2E51}" type="slidenum">
              <a:rPr lang="zh-TW" altLang="en-US" smtClean="0"/>
              <a:t>‹#›</a:t>
            </a:fld>
            <a:endParaRPr lang="zh-TW" altLang="en-US"/>
          </a:p>
        </p:txBody>
      </p:sp>
    </p:spTree>
    <p:extLst>
      <p:ext uri="{BB962C8B-B14F-4D97-AF65-F5344CB8AC3E}">
        <p14:creationId xmlns:p14="http://schemas.microsoft.com/office/powerpoint/2010/main" val="25383819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FCFFEF8B-60CD-4C76-8B6A-75CE79486B5D}" type="datetimeFigureOut">
              <a:rPr lang="zh-TW" altLang="en-US" smtClean="0"/>
              <a:t>2024/5/27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B42480A-E578-471E-8E58-415D528E2E51}" type="slidenum">
              <a:rPr lang="zh-TW" altLang="en-US" smtClean="0"/>
              <a:t>‹#›</a:t>
            </a:fld>
            <a:endParaRPr lang="zh-TW" altLang="en-US"/>
          </a:p>
        </p:txBody>
      </p:sp>
    </p:spTree>
    <p:extLst>
      <p:ext uri="{BB962C8B-B14F-4D97-AF65-F5344CB8AC3E}">
        <p14:creationId xmlns:p14="http://schemas.microsoft.com/office/powerpoint/2010/main" val="9888210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724900" y="365125"/>
            <a:ext cx="2628900" cy="5811838"/>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838200" y="365125"/>
            <a:ext cx="7734300" cy="5811838"/>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FCFFEF8B-60CD-4C76-8B6A-75CE79486B5D}" type="datetimeFigureOut">
              <a:rPr lang="zh-TW" altLang="en-US" smtClean="0"/>
              <a:t>2024/5/27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B42480A-E578-471E-8E58-415D528E2E51}" type="slidenum">
              <a:rPr lang="zh-TW" altLang="en-US" smtClean="0"/>
              <a:t>‹#›</a:t>
            </a:fld>
            <a:endParaRPr lang="zh-TW" altLang="en-US"/>
          </a:p>
        </p:txBody>
      </p:sp>
    </p:spTree>
    <p:extLst>
      <p:ext uri="{BB962C8B-B14F-4D97-AF65-F5344CB8AC3E}">
        <p14:creationId xmlns:p14="http://schemas.microsoft.com/office/powerpoint/2010/main" val="2765787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FCFFEF8B-60CD-4C76-8B6A-75CE79486B5D}" type="datetimeFigureOut">
              <a:rPr lang="zh-TW" altLang="en-US" smtClean="0"/>
              <a:t>2024/5/27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B42480A-E578-471E-8E58-415D528E2E51}" type="slidenum">
              <a:rPr lang="zh-TW" altLang="en-US" smtClean="0"/>
              <a:t>‹#›</a:t>
            </a:fld>
            <a:endParaRPr lang="zh-TW" altLang="en-US"/>
          </a:p>
        </p:txBody>
      </p:sp>
    </p:spTree>
    <p:extLst>
      <p:ext uri="{BB962C8B-B14F-4D97-AF65-F5344CB8AC3E}">
        <p14:creationId xmlns:p14="http://schemas.microsoft.com/office/powerpoint/2010/main" val="8463847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831850" y="1709738"/>
            <a:ext cx="10515600" cy="2852737"/>
          </a:xfrm>
        </p:spPr>
        <p:txBody>
          <a:bodyPr anchor="b"/>
          <a:lstStyle>
            <a:lvl1pPr>
              <a:defRPr sz="6000"/>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FCFFEF8B-60CD-4C76-8B6A-75CE79486B5D}" type="datetimeFigureOut">
              <a:rPr lang="zh-TW" altLang="en-US" smtClean="0"/>
              <a:t>2024/5/27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B42480A-E578-471E-8E58-415D528E2E51}" type="slidenum">
              <a:rPr lang="zh-TW" altLang="en-US" smtClean="0"/>
              <a:t>‹#›</a:t>
            </a:fld>
            <a:endParaRPr lang="zh-TW" altLang="en-US"/>
          </a:p>
        </p:txBody>
      </p:sp>
    </p:spTree>
    <p:extLst>
      <p:ext uri="{BB962C8B-B14F-4D97-AF65-F5344CB8AC3E}">
        <p14:creationId xmlns:p14="http://schemas.microsoft.com/office/powerpoint/2010/main" val="2003774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838200" y="1825625"/>
            <a:ext cx="5181600" cy="43513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6172200" y="1825625"/>
            <a:ext cx="5181600" cy="43513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FCFFEF8B-60CD-4C76-8B6A-75CE79486B5D}" type="datetimeFigureOut">
              <a:rPr lang="zh-TW" altLang="en-US" smtClean="0"/>
              <a:t>2024/5/27</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5B42480A-E578-471E-8E58-415D528E2E51}" type="slidenum">
              <a:rPr lang="zh-TW" altLang="en-US" smtClean="0"/>
              <a:t>‹#›</a:t>
            </a:fld>
            <a:endParaRPr lang="zh-TW" altLang="en-US"/>
          </a:p>
        </p:txBody>
      </p:sp>
    </p:spTree>
    <p:extLst>
      <p:ext uri="{BB962C8B-B14F-4D97-AF65-F5344CB8AC3E}">
        <p14:creationId xmlns:p14="http://schemas.microsoft.com/office/powerpoint/2010/main" val="875231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839788" y="365125"/>
            <a:ext cx="10515600" cy="1325563"/>
          </a:xfrm>
        </p:spPr>
        <p:txBody>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839788" y="2505075"/>
            <a:ext cx="5157787"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6172200" y="2505075"/>
            <a:ext cx="5183188"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FCFFEF8B-60CD-4C76-8B6A-75CE79486B5D}" type="datetimeFigureOut">
              <a:rPr lang="zh-TW" altLang="en-US" smtClean="0"/>
              <a:t>2024/5/27</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5B42480A-E578-471E-8E58-415D528E2E51}" type="slidenum">
              <a:rPr lang="zh-TW" altLang="en-US" smtClean="0"/>
              <a:t>‹#›</a:t>
            </a:fld>
            <a:endParaRPr lang="zh-TW" altLang="en-US"/>
          </a:p>
        </p:txBody>
      </p:sp>
    </p:spTree>
    <p:extLst>
      <p:ext uri="{BB962C8B-B14F-4D97-AF65-F5344CB8AC3E}">
        <p14:creationId xmlns:p14="http://schemas.microsoft.com/office/powerpoint/2010/main" val="3122881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FCFFEF8B-60CD-4C76-8B6A-75CE79486B5D}" type="datetimeFigureOut">
              <a:rPr lang="zh-TW" altLang="en-US" smtClean="0"/>
              <a:t>2024/5/27</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5B42480A-E578-471E-8E58-415D528E2E51}" type="slidenum">
              <a:rPr lang="zh-TW" altLang="en-US" smtClean="0"/>
              <a:t>‹#›</a:t>
            </a:fld>
            <a:endParaRPr lang="zh-TW" altLang="en-US"/>
          </a:p>
        </p:txBody>
      </p:sp>
    </p:spTree>
    <p:extLst>
      <p:ext uri="{BB962C8B-B14F-4D97-AF65-F5344CB8AC3E}">
        <p14:creationId xmlns:p14="http://schemas.microsoft.com/office/powerpoint/2010/main" val="34526594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FCFFEF8B-60CD-4C76-8B6A-75CE79486B5D}" type="datetimeFigureOut">
              <a:rPr lang="zh-TW" altLang="en-US" smtClean="0"/>
              <a:t>2024/5/27</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5B42480A-E578-471E-8E58-415D528E2E51}" type="slidenum">
              <a:rPr lang="zh-TW" altLang="en-US" smtClean="0"/>
              <a:t>‹#›</a:t>
            </a:fld>
            <a:endParaRPr lang="zh-TW" altLang="en-US"/>
          </a:p>
        </p:txBody>
      </p:sp>
    </p:spTree>
    <p:extLst>
      <p:ext uri="{BB962C8B-B14F-4D97-AF65-F5344CB8AC3E}">
        <p14:creationId xmlns:p14="http://schemas.microsoft.com/office/powerpoint/2010/main" val="30622894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FCFFEF8B-60CD-4C76-8B6A-75CE79486B5D}" type="datetimeFigureOut">
              <a:rPr lang="zh-TW" altLang="en-US" smtClean="0"/>
              <a:t>2024/5/27</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5B42480A-E578-471E-8E58-415D528E2E51}" type="slidenum">
              <a:rPr lang="zh-TW" altLang="en-US" smtClean="0"/>
              <a:t>‹#›</a:t>
            </a:fld>
            <a:endParaRPr lang="zh-TW" altLang="en-US"/>
          </a:p>
        </p:txBody>
      </p:sp>
    </p:spTree>
    <p:extLst>
      <p:ext uri="{BB962C8B-B14F-4D97-AF65-F5344CB8AC3E}">
        <p14:creationId xmlns:p14="http://schemas.microsoft.com/office/powerpoint/2010/main" val="36045850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FCFFEF8B-60CD-4C76-8B6A-75CE79486B5D}" type="datetimeFigureOut">
              <a:rPr lang="zh-TW" altLang="en-US" smtClean="0"/>
              <a:t>2024/5/27</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5B42480A-E578-471E-8E58-415D528E2E51}" type="slidenum">
              <a:rPr lang="zh-TW" altLang="en-US" smtClean="0"/>
              <a:t>‹#›</a:t>
            </a:fld>
            <a:endParaRPr lang="zh-TW" altLang="en-US"/>
          </a:p>
        </p:txBody>
      </p:sp>
    </p:spTree>
    <p:extLst>
      <p:ext uri="{BB962C8B-B14F-4D97-AF65-F5344CB8AC3E}">
        <p14:creationId xmlns:p14="http://schemas.microsoft.com/office/powerpoint/2010/main" val="19676706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FFEF8B-60CD-4C76-8B6A-75CE79486B5D}" type="datetimeFigureOut">
              <a:rPr lang="zh-TW" altLang="en-US" smtClean="0"/>
              <a:t>2024/5/27</a:t>
            </a:fld>
            <a:endParaRPr lang="zh-TW" altLang="en-US"/>
          </a:p>
        </p:txBody>
      </p:sp>
      <p:sp>
        <p:nvSpPr>
          <p:cNvPr id="5" name="頁尾版面配置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42480A-E578-471E-8E58-415D528E2E51}" type="slidenum">
              <a:rPr lang="zh-TW" altLang="en-US" smtClean="0"/>
              <a:t>‹#›</a:t>
            </a:fld>
            <a:endParaRPr lang="zh-TW" altLang="en-US"/>
          </a:p>
        </p:txBody>
      </p:sp>
    </p:spTree>
    <p:extLst>
      <p:ext uri="{BB962C8B-B14F-4D97-AF65-F5344CB8AC3E}">
        <p14:creationId xmlns:p14="http://schemas.microsoft.com/office/powerpoint/2010/main" val="28505047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extLst>
              <p:ext uri="{D42A27DB-BD31-4B8C-83A1-F6EECF244321}">
                <p14:modId xmlns:p14="http://schemas.microsoft.com/office/powerpoint/2010/main" val="4082701195"/>
              </p:ext>
            </p:extLst>
          </p:nvPr>
        </p:nvGraphicFramePr>
        <p:xfrm>
          <a:off x="0" y="0"/>
          <a:ext cx="6178378" cy="6857999"/>
        </p:xfrm>
        <a:graphic>
          <a:graphicData uri="http://schemas.openxmlformats.org/drawingml/2006/table">
            <a:tbl>
              <a:tblPr firstRow="1" bandRow="1">
                <a:tableStyleId>{00A15C55-8517-42AA-B614-E9B94910E393}</a:tableStyleId>
              </a:tblPr>
              <a:tblGrid>
                <a:gridCol w="1062681"/>
                <a:gridCol w="5115697"/>
              </a:tblGrid>
              <a:tr h="770772">
                <a:tc>
                  <a:txBody>
                    <a:bodyPr/>
                    <a:lstStyle/>
                    <a:p>
                      <a:r>
                        <a:rPr lang="zh-TW" altLang="en-US" sz="1400" dirty="0" smtClean="0">
                          <a:solidFill>
                            <a:schemeClr val="bg2">
                              <a:lumMod val="25000"/>
                            </a:schemeClr>
                          </a:solidFill>
                          <a:latin typeface="標楷體" panose="03000509000000000000" pitchFamily="65" charset="-120"/>
                          <a:ea typeface="標楷體" panose="03000509000000000000" pitchFamily="65" charset="-120"/>
                        </a:rPr>
                        <a:t>目標</a:t>
                      </a:r>
                      <a:endParaRPr lang="zh-TW" altLang="en-US" sz="1400" dirty="0">
                        <a:solidFill>
                          <a:schemeClr val="bg2">
                            <a:lumMod val="25000"/>
                          </a:schemeClr>
                        </a:solidFill>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pPr>
                      <a:r>
                        <a:rPr lang="zh-TW" altLang="en-US" sz="1400" dirty="0" smtClean="0">
                          <a:solidFill>
                            <a:schemeClr val="bg2">
                              <a:lumMod val="25000"/>
                            </a:schemeClr>
                          </a:solidFill>
                          <a:latin typeface="標楷體" panose="03000509000000000000" pitchFamily="65" charset="-120"/>
                          <a:ea typeface="標楷體" panose="03000509000000000000" pitchFamily="65" charset="-120"/>
                        </a:rPr>
                        <a:t>社會弱勢關懷講座融入人文關懷議題，提升學生對於社會弱勢關懷態度與行動承諾</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3559">
                <a:tc>
                  <a:txBody>
                    <a:bodyPr/>
                    <a:lstStyle/>
                    <a:p>
                      <a:r>
                        <a:rPr lang="zh-TW" altLang="zh-TW" sz="1400" b="1" kern="1200" dirty="0" smtClean="0">
                          <a:solidFill>
                            <a:schemeClr val="dk1"/>
                          </a:solidFill>
                          <a:effectLst/>
                          <a:latin typeface="標楷體" panose="03000509000000000000" pitchFamily="65" charset="-120"/>
                          <a:ea typeface="標楷體" panose="03000509000000000000" pitchFamily="65" charset="-120"/>
                          <a:cs typeface="+mn-cs"/>
                        </a:rPr>
                        <a:t>活動名稱</a:t>
                      </a:r>
                      <a:endParaRPr lang="zh-TW" altLang="en-US" sz="1400" dirty="0">
                        <a:latin typeface="標楷體" panose="03000509000000000000" pitchFamily="65" charset="-120"/>
                        <a:ea typeface="標楷體" panose="03000509000000000000"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pPr>
                      <a:r>
                        <a:rPr lang="zh-TW" altLang="zh-TW" sz="1400" kern="1200" dirty="0" smtClean="0">
                          <a:solidFill>
                            <a:schemeClr val="dk1"/>
                          </a:solidFill>
                          <a:effectLst/>
                          <a:latin typeface="標楷體" panose="03000509000000000000" pitchFamily="65" charset="-120"/>
                          <a:ea typeface="標楷體" panose="03000509000000000000" pitchFamily="65" charset="-120"/>
                          <a:cs typeface="+mn-cs"/>
                        </a:rPr>
                        <a:t>社會弱勢關懷講座</a:t>
                      </a:r>
                      <a:r>
                        <a:rPr lang="en-US" altLang="zh-TW" sz="1400" kern="1200" dirty="0" smtClean="0">
                          <a:solidFill>
                            <a:schemeClr val="dk1"/>
                          </a:solidFill>
                          <a:effectLst/>
                          <a:latin typeface="標楷體" panose="03000509000000000000" pitchFamily="65" charset="-120"/>
                          <a:ea typeface="標楷體" panose="03000509000000000000" pitchFamily="65" charset="-120"/>
                          <a:cs typeface="+mn-cs"/>
                        </a:rPr>
                        <a:t>-</a:t>
                      </a:r>
                      <a:r>
                        <a:rPr lang="zh-TW" altLang="zh-TW" sz="1400" kern="1200" dirty="0" smtClean="0">
                          <a:solidFill>
                            <a:schemeClr val="dk1"/>
                          </a:solidFill>
                          <a:effectLst/>
                          <a:latin typeface="標楷體" panose="03000509000000000000" pitchFamily="65" charset="-120"/>
                          <a:ea typeface="標楷體" panose="03000509000000000000" pitchFamily="65" charset="-120"/>
                          <a:cs typeface="+mn-cs"/>
                        </a:rPr>
                        <a:t>民間司法改革基金會冤案救濟經驗</a:t>
                      </a:r>
                      <a:endParaRPr lang="zh-TW" altLang="en-US" sz="1400" dirty="0">
                        <a:latin typeface="標楷體" panose="03000509000000000000" pitchFamily="65" charset="-120"/>
                        <a:ea typeface="標楷體" panose="03000509000000000000"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09376">
                <a:tc>
                  <a:txBody>
                    <a:bodyPr/>
                    <a:lstStyle/>
                    <a:p>
                      <a:pPr>
                        <a:spcAft>
                          <a:spcPts val="0"/>
                        </a:spcAft>
                      </a:pPr>
                      <a:r>
                        <a:rPr lang="zh-TW" altLang="en-US" sz="1200" kern="100" dirty="0" smtClean="0">
                          <a:effectLst/>
                          <a:latin typeface="標楷體" panose="03000509000000000000" pitchFamily="65" charset="-120"/>
                          <a:ea typeface="標楷體" panose="03000509000000000000" pitchFamily="65" charset="-120"/>
                          <a:cs typeface="Times New Roman" panose="02020603050405020304" pitchFamily="18" charset="0"/>
                        </a:rPr>
                        <a:t>活動紀錄</a:t>
                      </a:r>
                      <a:endParaRPr lang="zh-TW" sz="12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indent="-342900" fontAlgn="base">
                        <a:lnSpc>
                          <a:spcPct val="150000"/>
                        </a:lnSpc>
                        <a:buFont typeface="+mj-lt"/>
                        <a:buAutoNum type="arabicPeriod"/>
                      </a:pPr>
                      <a:r>
                        <a:rPr lang="zh-TW" altLang="zh-TW" sz="1400" kern="1200" dirty="0" smtClean="0">
                          <a:solidFill>
                            <a:schemeClr val="dk1"/>
                          </a:solidFill>
                          <a:effectLst/>
                          <a:latin typeface="標楷體" panose="03000509000000000000" pitchFamily="65" charset="-120"/>
                          <a:ea typeface="標楷體" panose="03000509000000000000" pitchFamily="65" charset="-120"/>
                          <a:cs typeface="+mn-cs"/>
                        </a:rPr>
                        <a:t>活動日期：</a:t>
                      </a:r>
                      <a:r>
                        <a:rPr lang="en-US" altLang="zh-TW" sz="1400" kern="1200" dirty="0" smtClean="0">
                          <a:solidFill>
                            <a:schemeClr val="dk1"/>
                          </a:solidFill>
                          <a:effectLst/>
                          <a:latin typeface="標楷體" panose="03000509000000000000" pitchFamily="65" charset="-120"/>
                          <a:ea typeface="標楷體" panose="03000509000000000000" pitchFamily="65" charset="-120"/>
                          <a:cs typeface="+mn-cs"/>
                        </a:rPr>
                        <a:t>113</a:t>
                      </a:r>
                      <a:r>
                        <a:rPr lang="zh-TW" altLang="zh-TW" sz="1400" kern="1200" dirty="0" smtClean="0">
                          <a:solidFill>
                            <a:schemeClr val="dk1"/>
                          </a:solidFill>
                          <a:effectLst/>
                          <a:latin typeface="標楷體" panose="03000509000000000000" pitchFamily="65" charset="-120"/>
                          <a:ea typeface="標楷體" panose="03000509000000000000" pitchFamily="65" charset="-120"/>
                          <a:cs typeface="+mn-cs"/>
                        </a:rPr>
                        <a:t>年</a:t>
                      </a:r>
                      <a:r>
                        <a:rPr lang="en-US" altLang="zh-TW" sz="1400" kern="1200" dirty="0" smtClean="0">
                          <a:solidFill>
                            <a:schemeClr val="dk1"/>
                          </a:solidFill>
                          <a:effectLst/>
                          <a:latin typeface="標楷體" panose="03000509000000000000" pitchFamily="65" charset="-120"/>
                          <a:ea typeface="標楷體" panose="03000509000000000000" pitchFamily="65" charset="-120"/>
                          <a:cs typeface="+mn-cs"/>
                        </a:rPr>
                        <a:t>5</a:t>
                      </a:r>
                      <a:r>
                        <a:rPr lang="zh-TW" altLang="zh-TW" sz="1400" kern="1200" dirty="0" smtClean="0">
                          <a:solidFill>
                            <a:schemeClr val="dk1"/>
                          </a:solidFill>
                          <a:effectLst/>
                          <a:latin typeface="標楷體" panose="03000509000000000000" pitchFamily="65" charset="-120"/>
                          <a:ea typeface="標楷體" panose="03000509000000000000" pitchFamily="65" charset="-120"/>
                          <a:cs typeface="+mn-cs"/>
                        </a:rPr>
                        <a:t>月</a:t>
                      </a:r>
                      <a:r>
                        <a:rPr lang="en-US" altLang="zh-TW" sz="1400" kern="1200" dirty="0" smtClean="0">
                          <a:solidFill>
                            <a:schemeClr val="dk1"/>
                          </a:solidFill>
                          <a:effectLst/>
                          <a:latin typeface="標楷體" panose="03000509000000000000" pitchFamily="65" charset="-120"/>
                          <a:ea typeface="標楷體" panose="03000509000000000000" pitchFamily="65" charset="-120"/>
                          <a:cs typeface="+mn-cs"/>
                        </a:rPr>
                        <a:t>1</a:t>
                      </a:r>
                      <a:r>
                        <a:rPr lang="zh-TW" altLang="zh-TW" sz="1400" kern="1200" dirty="0" smtClean="0">
                          <a:solidFill>
                            <a:schemeClr val="dk1"/>
                          </a:solidFill>
                          <a:effectLst/>
                          <a:latin typeface="標楷體" panose="03000509000000000000" pitchFamily="65" charset="-120"/>
                          <a:ea typeface="標楷體" panose="03000509000000000000" pitchFamily="65" charset="-120"/>
                          <a:cs typeface="+mn-cs"/>
                        </a:rPr>
                        <a:t>日</a:t>
                      </a:r>
                      <a:r>
                        <a:rPr lang="en-US" altLang="zh-TW" sz="1400" kern="1200" dirty="0" smtClean="0">
                          <a:solidFill>
                            <a:schemeClr val="dk1"/>
                          </a:solidFill>
                          <a:effectLst/>
                          <a:latin typeface="標楷體" panose="03000509000000000000" pitchFamily="65" charset="-120"/>
                          <a:ea typeface="標楷體" panose="03000509000000000000" pitchFamily="65" charset="-120"/>
                          <a:cs typeface="+mn-cs"/>
                        </a:rPr>
                        <a:t>10: 00-12</a:t>
                      </a:r>
                      <a:r>
                        <a:rPr lang="zh-TW" altLang="zh-TW" sz="1400" kern="1200" dirty="0" smtClean="0">
                          <a:solidFill>
                            <a:schemeClr val="dk1"/>
                          </a:solidFill>
                          <a:effectLst/>
                          <a:latin typeface="標楷體" panose="03000509000000000000" pitchFamily="65" charset="-120"/>
                          <a:ea typeface="標楷體" panose="03000509000000000000" pitchFamily="65" charset="-120"/>
                          <a:cs typeface="+mn-cs"/>
                        </a:rPr>
                        <a:t>：</a:t>
                      </a:r>
                      <a:r>
                        <a:rPr lang="en-US" altLang="zh-TW" sz="1400" kern="1200" dirty="0" smtClean="0">
                          <a:solidFill>
                            <a:schemeClr val="dk1"/>
                          </a:solidFill>
                          <a:effectLst/>
                          <a:latin typeface="標楷體" panose="03000509000000000000" pitchFamily="65" charset="-120"/>
                          <a:ea typeface="標楷體" panose="03000509000000000000" pitchFamily="65" charset="-120"/>
                          <a:cs typeface="+mn-cs"/>
                        </a:rPr>
                        <a:t>00</a:t>
                      </a:r>
                      <a:endParaRPr lang="zh-TW" altLang="zh-TW" sz="1400" kern="1200" dirty="0" smtClean="0">
                        <a:solidFill>
                          <a:schemeClr val="dk1"/>
                        </a:solidFill>
                        <a:effectLst/>
                        <a:latin typeface="標楷體" panose="03000509000000000000" pitchFamily="65" charset="-120"/>
                        <a:ea typeface="標楷體" panose="03000509000000000000" pitchFamily="65" charset="-120"/>
                        <a:cs typeface="+mn-cs"/>
                      </a:endParaRPr>
                    </a:p>
                    <a:p>
                      <a:pPr marL="342900" indent="-342900" fontAlgn="base">
                        <a:lnSpc>
                          <a:spcPct val="150000"/>
                        </a:lnSpc>
                        <a:buFont typeface="+mj-lt"/>
                        <a:buAutoNum type="arabicPeriod"/>
                      </a:pPr>
                      <a:r>
                        <a:rPr lang="zh-TW" altLang="zh-TW" sz="1400" kern="1200" dirty="0" smtClean="0">
                          <a:solidFill>
                            <a:schemeClr val="dk1"/>
                          </a:solidFill>
                          <a:effectLst/>
                          <a:latin typeface="標楷體" panose="03000509000000000000" pitchFamily="65" charset="-120"/>
                          <a:ea typeface="標楷體" panose="03000509000000000000" pitchFamily="65" charset="-120"/>
                          <a:cs typeface="+mn-cs"/>
                        </a:rPr>
                        <a:t>活動地點：大孝館</a:t>
                      </a:r>
                      <a:r>
                        <a:rPr lang="en-US" altLang="zh-TW" sz="1400" kern="1200" dirty="0" smtClean="0">
                          <a:solidFill>
                            <a:schemeClr val="dk1"/>
                          </a:solidFill>
                          <a:effectLst/>
                          <a:latin typeface="標楷體" panose="03000509000000000000" pitchFamily="65" charset="-120"/>
                          <a:ea typeface="標楷體" panose="03000509000000000000" pitchFamily="65" charset="-120"/>
                          <a:cs typeface="+mn-cs"/>
                        </a:rPr>
                        <a:t>507</a:t>
                      </a:r>
                      <a:r>
                        <a:rPr lang="zh-TW" altLang="zh-TW" sz="1400" kern="1200" dirty="0" smtClean="0">
                          <a:solidFill>
                            <a:schemeClr val="dk1"/>
                          </a:solidFill>
                          <a:effectLst/>
                          <a:latin typeface="標楷體" panose="03000509000000000000" pitchFamily="65" charset="-120"/>
                          <a:ea typeface="標楷體" panose="03000509000000000000" pitchFamily="65" charset="-120"/>
                          <a:cs typeface="+mn-cs"/>
                        </a:rPr>
                        <a:t>教室</a:t>
                      </a:r>
                    </a:p>
                    <a:p>
                      <a:pPr marL="342900" indent="-342900" fontAlgn="base">
                        <a:lnSpc>
                          <a:spcPct val="150000"/>
                        </a:lnSpc>
                        <a:buFont typeface="+mj-lt"/>
                        <a:buAutoNum type="arabicPeriod"/>
                      </a:pPr>
                      <a:r>
                        <a:rPr lang="zh-TW" altLang="zh-TW" sz="1400" kern="1200" dirty="0" smtClean="0">
                          <a:solidFill>
                            <a:schemeClr val="dk1"/>
                          </a:solidFill>
                          <a:effectLst/>
                          <a:latin typeface="標楷體" panose="03000509000000000000" pitchFamily="65" charset="-120"/>
                          <a:ea typeface="標楷體" panose="03000509000000000000" pitchFamily="65" charset="-120"/>
                          <a:cs typeface="+mn-cs"/>
                        </a:rPr>
                        <a:t>主 講 者：林士</a:t>
                      </a:r>
                      <a:r>
                        <a:rPr lang="zh-TW" altLang="en-US" sz="1400" kern="1200" dirty="0" smtClean="0">
                          <a:solidFill>
                            <a:schemeClr val="dk1"/>
                          </a:solidFill>
                          <a:effectLst/>
                          <a:latin typeface="標楷體" panose="03000509000000000000" pitchFamily="65" charset="-120"/>
                          <a:ea typeface="標楷體" panose="03000509000000000000" pitchFamily="65" charset="-120"/>
                          <a:cs typeface="+mn-cs"/>
                        </a:rPr>
                        <a:t>勛</a:t>
                      </a:r>
                      <a:r>
                        <a:rPr lang="zh-TW" altLang="zh-TW" sz="1400" kern="1200" dirty="0" smtClean="0">
                          <a:solidFill>
                            <a:schemeClr val="dk1"/>
                          </a:solidFill>
                          <a:effectLst/>
                          <a:latin typeface="標楷體" panose="03000509000000000000" pitchFamily="65" charset="-120"/>
                          <a:ea typeface="標楷體" panose="03000509000000000000" pitchFamily="65" charset="-120"/>
                          <a:cs typeface="+mn-cs"/>
                        </a:rPr>
                        <a:t>律師（民間司法改革基金會律師）</a:t>
                      </a:r>
                    </a:p>
                    <a:p>
                      <a:pPr marL="342900" indent="-342900">
                        <a:lnSpc>
                          <a:spcPct val="150000"/>
                        </a:lnSpc>
                        <a:buFont typeface="+mj-lt"/>
                        <a:buAutoNum type="arabicPeriod"/>
                      </a:pPr>
                      <a:r>
                        <a:rPr lang="zh-TW" altLang="zh-TW" sz="1400" kern="1200" dirty="0" smtClean="0">
                          <a:solidFill>
                            <a:schemeClr val="dk1"/>
                          </a:solidFill>
                          <a:effectLst/>
                          <a:latin typeface="標楷體" panose="03000509000000000000" pitchFamily="65" charset="-120"/>
                          <a:ea typeface="標楷體" panose="03000509000000000000" pitchFamily="65" charset="-120"/>
                          <a:cs typeface="+mn-cs"/>
                        </a:rPr>
                        <a:t>參與人數：</a:t>
                      </a:r>
                      <a:r>
                        <a:rPr lang="en-US" altLang="zh-TW" sz="1400" kern="1200" dirty="0" smtClean="0">
                          <a:solidFill>
                            <a:schemeClr val="dk1"/>
                          </a:solidFill>
                          <a:effectLst/>
                          <a:latin typeface="標楷體" panose="03000509000000000000" pitchFamily="65" charset="-120"/>
                          <a:ea typeface="標楷體" panose="03000509000000000000" pitchFamily="65" charset="-120"/>
                          <a:cs typeface="+mn-cs"/>
                        </a:rPr>
                        <a:t>32</a:t>
                      </a:r>
                      <a:r>
                        <a:rPr lang="zh-TW" altLang="zh-TW" sz="1400" kern="1200" dirty="0" smtClean="0">
                          <a:solidFill>
                            <a:schemeClr val="dk1"/>
                          </a:solidFill>
                          <a:effectLst/>
                          <a:latin typeface="標楷體" panose="03000509000000000000" pitchFamily="65" charset="-120"/>
                          <a:ea typeface="標楷體" panose="03000509000000000000" pitchFamily="65" charset="-120"/>
                          <a:cs typeface="+mn-cs"/>
                        </a:rPr>
                        <a:t>人</a:t>
                      </a:r>
                      <a:endParaRPr lang="en-US" altLang="zh-TW" sz="1400" b="1" kern="0" dirty="0" smtClean="0">
                        <a:solidFill>
                          <a:srgbClr val="000000"/>
                        </a:solidFill>
                        <a:effectLst/>
                        <a:latin typeface="標楷體" panose="03000509000000000000" pitchFamily="65" charset="-120"/>
                        <a:ea typeface="標楷體" panose="03000509000000000000" pitchFamily="65" charset="-12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44292">
                <a:tc>
                  <a:txBody>
                    <a:bodyPr/>
                    <a:lstStyle/>
                    <a:p>
                      <a:pPr>
                        <a:spcAft>
                          <a:spcPts val="0"/>
                        </a:spcAft>
                      </a:pPr>
                      <a:r>
                        <a:rPr lang="zh-TW" altLang="en-US" sz="1200" kern="100" dirty="0" smtClean="0">
                          <a:effectLst/>
                          <a:latin typeface="標楷體" panose="03000509000000000000" pitchFamily="65" charset="-120"/>
                          <a:ea typeface="標楷體" panose="03000509000000000000" pitchFamily="65" charset="-120"/>
                          <a:cs typeface="Times New Roman" panose="02020603050405020304" pitchFamily="18" charset="0"/>
                        </a:rPr>
                        <a:t>活動成果</a:t>
                      </a:r>
                      <a:endParaRPr lang="zh-TW" sz="12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US" altLang="zh-TW" sz="1400" b="1" kern="0" dirty="0" smtClean="0">
                          <a:solidFill>
                            <a:srgbClr val="000000"/>
                          </a:solidFill>
                          <a:effectLst/>
                          <a:latin typeface="標楷體" panose="03000509000000000000" pitchFamily="65" charset="-120"/>
                          <a:ea typeface="標楷體" panose="03000509000000000000" pitchFamily="65" charset="-120"/>
                          <a:cs typeface="Calibri" panose="020F0502020204030204" pitchFamily="34" charset="0"/>
                        </a:rPr>
                        <a:t>1.</a:t>
                      </a:r>
                      <a:r>
                        <a:rPr lang="zh-TW" altLang="zh-TW" sz="1400" b="1" kern="0" dirty="0" smtClean="0">
                          <a:solidFill>
                            <a:srgbClr val="000000"/>
                          </a:solidFill>
                          <a:effectLst/>
                          <a:latin typeface="標楷體" panose="03000509000000000000" pitchFamily="65" charset="-120"/>
                          <a:ea typeface="標楷體" panose="03000509000000000000" pitchFamily="65" charset="-120"/>
                          <a:cs typeface="Calibri" panose="020F0502020204030204" pitchFamily="34" charset="0"/>
                        </a:rPr>
                        <a:t>學生人文關懷學習方式</a:t>
                      </a:r>
                      <a:r>
                        <a:rPr lang="zh-TW" altLang="en-US" sz="1400" b="1" kern="0" dirty="0" smtClean="0">
                          <a:solidFill>
                            <a:srgbClr val="000000"/>
                          </a:solidFill>
                          <a:effectLst/>
                          <a:latin typeface="標楷體" panose="03000509000000000000" pitchFamily="65" charset="-120"/>
                          <a:ea typeface="標楷體" panose="03000509000000000000" pitchFamily="65" charset="-120"/>
                          <a:cs typeface="Calibri" panose="020F0502020204030204" pitchFamily="34" charset="0"/>
                        </a:rPr>
                        <a:t>：</a:t>
                      </a:r>
                      <a:r>
                        <a:rPr lang="zh-TW" altLang="zh-TW" sz="1400" kern="100" dirty="0" smtClean="0">
                          <a:effectLst/>
                          <a:latin typeface="標楷體" panose="03000509000000000000" pitchFamily="65" charset="-120"/>
                          <a:ea typeface="標楷體" panose="03000509000000000000" pitchFamily="65" charset="-120"/>
                          <a:cs typeface="Times New Roman" panose="02020603050405020304" pitchFamily="18" charset="0"/>
                        </a:rPr>
                        <a:t>民間司法改革基金會林士勛律師</a:t>
                      </a:r>
                      <a:r>
                        <a:rPr lang="zh-TW" altLang="zh-TW" sz="1400" kern="100" dirty="0" smtClean="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進行冤案救濟的經驗分享，並透過學習單來引導學生進行後設思考及強化社會弱勢關懷素養。</a:t>
                      </a:r>
                      <a:endParaRPr lang="zh-TW" altLang="zh-TW" sz="1400" kern="100" dirty="0" smtClean="0">
                        <a:effectLst/>
                        <a:latin typeface="標楷體" panose="03000509000000000000" pitchFamily="65" charset="-120"/>
                        <a:ea typeface="標楷體" panose="03000509000000000000" pitchFamily="65" charset="-120"/>
                        <a:cs typeface="Times New Roman" panose="02020603050405020304" pitchFamily="18" charset="0"/>
                      </a:endParaRPr>
                    </a:p>
                    <a:p>
                      <a:pPr marL="0" marR="0" lvl="0" indent="0" algn="just" defTabSz="914400" rtl="0" eaLnBrk="1" fontAlgn="base" latinLnBrk="0" hangingPunct="1">
                        <a:lnSpc>
                          <a:spcPct val="150000"/>
                        </a:lnSpc>
                        <a:spcBef>
                          <a:spcPts val="0"/>
                        </a:spcBef>
                        <a:spcAft>
                          <a:spcPts val="0"/>
                        </a:spcAft>
                        <a:buClrTx/>
                        <a:buSzTx/>
                        <a:buFontTx/>
                        <a:buNone/>
                        <a:tabLst/>
                        <a:defRPr/>
                      </a:pPr>
                      <a:r>
                        <a:rPr lang="en-US" altLang="zh-TW" sz="1400" b="1" kern="0" dirty="0" smtClean="0">
                          <a:solidFill>
                            <a:srgbClr val="000000"/>
                          </a:solidFill>
                          <a:effectLst/>
                          <a:latin typeface="標楷體" panose="03000509000000000000" pitchFamily="65" charset="-120"/>
                          <a:ea typeface="標楷體" panose="03000509000000000000" pitchFamily="65" charset="-120"/>
                          <a:cs typeface="Calibri" panose="020F0502020204030204" pitchFamily="34" charset="0"/>
                        </a:rPr>
                        <a:t>2.</a:t>
                      </a:r>
                      <a:r>
                        <a:rPr lang="zh-TW" altLang="zh-TW" sz="1400" b="1" kern="0" dirty="0" smtClean="0">
                          <a:solidFill>
                            <a:srgbClr val="000000"/>
                          </a:solidFill>
                          <a:effectLst/>
                          <a:latin typeface="標楷體" panose="03000509000000000000" pitchFamily="65" charset="-120"/>
                          <a:ea typeface="標楷體" panose="03000509000000000000" pitchFamily="65" charset="-120"/>
                          <a:cs typeface="Calibri" panose="020F0502020204030204" pitchFamily="34" charset="0"/>
                        </a:rPr>
                        <a:t>學生人文關懷學習可獲得核心能力</a:t>
                      </a:r>
                      <a:r>
                        <a:rPr lang="zh-TW" altLang="en-US" sz="1400" b="1" kern="0" dirty="0" smtClean="0">
                          <a:solidFill>
                            <a:srgbClr val="000000"/>
                          </a:solidFill>
                          <a:effectLst/>
                          <a:latin typeface="標楷體" panose="03000509000000000000" pitchFamily="65" charset="-120"/>
                          <a:ea typeface="標楷體" panose="03000509000000000000" pitchFamily="65" charset="-120"/>
                          <a:cs typeface="Calibri" panose="020F0502020204030204" pitchFamily="34" charset="0"/>
                        </a:rPr>
                        <a:t>：</a:t>
                      </a:r>
                      <a:r>
                        <a:rPr lang="zh-TW" sz="1400" kern="0" dirty="0" smtClean="0">
                          <a:solidFill>
                            <a:srgbClr val="000000"/>
                          </a:solidFill>
                          <a:effectLst/>
                          <a:latin typeface="標楷體" panose="03000509000000000000" pitchFamily="65" charset="-120"/>
                          <a:ea typeface="標楷體" panose="03000509000000000000" pitchFamily="65" charset="-120"/>
                          <a:cs typeface="Calibri" panose="020F0502020204030204" pitchFamily="34" charset="0"/>
                        </a:rPr>
                        <a:t>強化</a:t>
                      </a:r>
                      <a:r>
                        <a:rPr lang="zh-TW" sz="1400" kern="0" dirty="0">
                          <a:solidFill>
                            <a:srgbClr val="000000"/>
                          </a:solidFill>
                          <a:effectLst/>
                          <a:latin typeface="標楷體" panose="03000509000000000000" pitchFamily="65" charset="-120"/>
                          <a:ea typeface="標楷體" panose="03000509000000000000" pitchFamily="65" charset="-120"/>
                          <a:cs typeface="Calibri" panose="020F0502020204030204" pitchFamily="34" charset="0"/>
                        </a:rPr>
                        <a:t>學生對目前</a:t>
                      </a:r>
                      <a:r>
                        <a:rPr lang="zh-TW" sz="1400" kern="100" dirty="0">
                          <a:effectLst/>
                          <a:latin typeface="標楷體" panose="03000509000000000000" pitchFamily="65" charset="-120"/>
                          <a:ea typeface="標楷體" panose="03000509000000000000" pitchFamily="65" charset="-120"/>
                          <a:cs typeface="Times New Roman" panose="02020603050405020304" pitchFamily="18" charset="0"/>
                        </a:rPr>
                        <a:t>民間司法改革基金會現況運作及冤案成因</a:t>
                      </a:r>
                      <a:r>
                        <a:rPr lang="zh-TW" sz="1400" kern="0" dirty="0">
                          <a:solidFill>
                            <a:srgbClr val="000000"/>
                          </a:solidFill>
                          <a:effectLst/>
                          <a:latin typeface="標楷體" panose="03000509000000000000" pitchFamily="65" charset="-120"/>
                          <a:ea typeface="標楷體" panose="03000509000000000000" pitchFamily="65" charset="-120"/>
                          <a:cs typeface="Calibri" panose="020F0502020204030204" pitchFamily="34" charset="0"/>
                        </a:rPr>
                        <a:t>的瞭解及增強其未來對社會弱勢關懷的行動承諾。</a:t>
                      </a:r>
                      <a:endParaRPr lang="zh-TW" sz="1400" kern="100" dirty="0">
                        <a:effectLst/>
                        <a:latin typeface="標楷體" panose="03000509000000000000" pitchFamily="65" charset="-120"/>
                        <a:ea typeface="標楷體" panose="03000509000000000000" pitchFamily="65" charset="-120"/>
                        <a:cs typeface="Times New Roman" panose="02020603050405020304" pitchFamily="18" charset="0"/>
                      </a:endParaRPr>
                    </a:p>
                    <a:p>
                      <a:pPr marL="0" marR="0" lvl="0" indent="0" algn="just" defTabSz="914400" rtl="0" eaLnBrk="1" fontAlgn="base" latinLnBrk="0" hangingPunct="1">
                        <a:lnSpc>
                          <a:spcPct val="150000"/>
                        </a:lnSpc>
                        <a:spcBef>
                          <a:spcPts val="0"/>
                        </a:spcBef>
                        <a:spcAft>
                          <a:spcPts val="0"/>
                        </a:spcAft>
                        <a:buClrTx/>
                        <a:buSzTx/>
                        <a:buFontTx/>
                        <a:buNone/>
                        <a:tabLst/>
                        <a:defRPr/>
                      </a:pPr>
                      <a:r>
                        <a:rPr lang="en-US" altLang="zh-TW" sz="1400" b="1" kern="0" dirty="0" smtClean="0">
                          <a:solidFill>
                            <a:srgbClr val="000000"/>
                          </a:solidFill>
                          <a:effectLst/>
                          <a:latin typeface="標楷體" panose="03000509000000000000" pitchFamily="65" charset="-120"/>
                          <a:ea typeface="標楷體" panose="03000509000000000000" pitchFamily="65" charset="-120"/>
                          <a:cs typeface="Calibri" panose="020F0502020204030204" pitchFamily="34" charset="0"/>
                        </a:rPr>
                        <a:t>3.</a:t>
                      </a:r>
                      <a:r>
                        <a:rPr lang="zh-TW" altLang="zh-TW" sz="1400" b="1" kern="0" dirty="0" smtClean="0">
                          <a:solidFill>
                            <a:srgbClr val="000000"/>
                          </a:solidFill>
                          <a:effectLst/>
                          <a:latin typeface="標楷體" panose="03000509000000000000" pitchFamily="65" charset="-120"/>
                          <a:ea typeface="標楷體" panose="03000509000000000000" pitchFamily="65" charset="-120"/>
                          <a:cs typeface="Calibri" panose="020F0502020204030204" pitchFamily="34" charset="0"/>
                        </a:rPr>
                        <a:t>學生人文關懷學習是否達到預期學習目標或獲得核心能力之相關評估方式</a:t>
                      </a:r>
                      <a:r>
                        <a:rPr lang="zh-TW" altLang="en-US" sz="1400" b="1" kern="0" dirty="0" smtClean="0">
                          <a:solidFill>
                            <a:srgbClr val="000000"/>
                          </a:solidFill>
                          <a:effectLst/>
                          <a:latin typeface="標楷體" panose="03000509000000000000" pitchFamily="65" charset="-120"/>
                          <a:ea typeface="標楷體" panose="03000509000000000000" pitchFamily="65" charset="-120"/>
                          <a:cs typeface="Calibri" panose="020F0502020204030204" pitchFamily="34" charset="0"/>
                        </a:rPr>
                        <a:t>：</a:t>
                      </a:r>
                      <a:r>
                        <a:rPr lang="zh-TW" sz="1400" kern="0" dirty="0" smtClean="0">
                          <a:solidFill>
                            <a:srgbClr val="000000"/>
                          </a:solidFill>
                          <a:effectLst/>
                          <a:latin typeface="標楷體" panose="03000509000000000000" pitchFamily="65" charset="-120"/>
                          <a:ea typeface="標楷體" panose="03000509000000000000" pitchFamily="65" charset="-120"/>
                          <a:cs typeface="Calibri" panose="020F0502020204030204" pitchFamily="34" charset="0"/>
                        </a:rPr>
                        <a:t>由</a:t>
                      </a:r>
                      <a:r>
                        <a:rPr lang="zh-TW" sz="1400" kern="0" dirty="0">
                          <a:solidFill>
                            <a:srgbClr val="000000"/>
                          </a:solidFill>
                          <a:effectLst/>
                          <a:latin typeface="標楷體" panose="03000509000000000000" pitchFamily="65" charset="-120"/>
                          <a:ea typeface="標楷體" panose="03000509000000000000" pitchFamily="65" charset="-120"/>
                          <a:cs typeface="Calibri" panose="020F0502020204030204" pitchFamily="34" charset="0"/>
                        </a:rPr>
                        <a:t>學習單，讓參與同學針對林士勛律師的冤案救濟經驗進行紀錄與反思，及強化未來對社會弱勢關懷的行動承諾。</a:t>
                      </a:r>
                      <a:endParaRPr lang="zh-TW" sz="1400" kern="100" dirty="0">
                        <a:effectLst/>
                        <a:latin typeface="標楷體" panose="03000509000000000000" pitchFamily="65" charset="-120"/>
                        <a:ea typeface="標楷體" panose="03000509000000000000" pitchFamily="65" charset="-120"/>
                        <a:cs typeface="Times New Roman" panose="02020603050405020304" pitchFamily="18" charset="0"/>
                      </a:endParaRPr>
                    </a:p>
                    <a:p>
                      <a:pPr marL="0" marR="0" lvl="0" indent="0" algn="just" defTabSz="914400" rtl="0" eaLnBrk="1" fontAlgn="base" latinLnBrk="0" hangingPunct="1">
                        <a:lnSpc>
                          <a:spcPct val="150000"/>
                        </a:lnSpc>
                        <a:spcBef>
                          <a:spcPts val="0"/>
                        </a:spcBef>
                        <a:spcAft>
                          <a:spcPts val="0"/>
                        </a:spcAft>
                        <a:buClrTx/>
                        <a:buSzTx/>
                        <a:buFontTx/>
                        <a:buNone/>
                        <a:tabLst/>
                        <a:defRPr/>
                      </a:pPr>
                      <a:r>
                        <a:rPr lang="en-US" altLang="zh-TW" sz="1400" b="1" kern="0" dirty="0" smtClean="0">
                          <a:solidFill>
                            <a:srgbClr val="000000"/>
                          </a:solidFill>
                          <a:effectLst/>
                          <a:latin typeface="標楷體" panose="03000509000000000000" pitchFamily="65" charset="-120"/>
                          <a:ea typeface="標楷體" panose="03000509000000000000" pitchFamily="65" charset="-120"/>
                          <a:cs typeface="Calibri" panose="020F0502020204030204" pitchFamily="34" charset="0"/>
                        </a:rPr>
                        <a:t>4.</a:t>
                      </a:r>
                      <a:r>
                        <a:rPr lang="zh-TW" altLang="zh-TW" sz="1400" b="1" kern="0" dirty="0" smtClean="0">
                          <a:solidFill>
                            <a:srgbClr val="000000"/>
                          </a:solidFill>
                          <a:effectLst/>
                          <a:latin typeface="標楷體" panose="03000509000000000000" pitchFamily="65" charset="-120"/>
                          <a:ea typeface="標楷體" panose="03000509000000000000" pitchFamily="65" charset="-120"/>
                          <a:cs typeface="Calibri" panose="020F0502020204030204" pitchFamily="34" charset="0"/>
                        </a:rPr>
                        <a:t>學生生完成人文關懷的學習表現</a:t>
                      </a:r>
                      <a:r>
                        <a:rPr lang="zh-TW" altLang="en-US" sz="1400" b="1" kern="0" dirty="0" smtClean="0">
                          <a:solidFill>
                            <a:srgbClr val="000000"/>
                          </a:solidFill>
                          <a:effectLst/>
                          <a:latin typeface="標楷體" panose="03000509000000000000" pitchFamily="65" charset="-120"/>
                          <a:ea typeface="標楷體" panose="03000509000000000000" pitchFamily="65" charset="-120"/>
                          <a:cs typeface="Calibri" panose="020F0502020204030204" pitchFamily="34" charset="0"/>
                        </a:rPr>
                        <a:t>：</a:t>
                      </a:r>
                      <a:r>
                        <a:rPr lang="zh-TW" sz="1400" kern="100" dirty="0" smtClean="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歸納</a:t>
                      </a:r>
                      <a:r>
                        <a:rPr lang="zh-TW" sz="14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參與同學的學習單重點，可以發現，學生對於現行司法制度及民間司法改革基金會的運作及理念偏鄉教育現況多了許多理解，也更正了許多迷思，例如：司法雖是維護社會正義的防線，但司法制度不是完美無缺的</a:t>
                      </a:r>
                      <a:r>
                        <a:rPr lang="zh-TW" sz="1400" kern="100" dirty="0" smtClean="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a:t>
                      </a:r>
                      <a:endParaRPr lang="zh-TW" sz="1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6" name="圖片 5"/>
          <p:cNvPicPr>
            <a:picLocks noChangeAspect="1"/>
          </p:cNvPicPr>
          <p:nvPr/>
        </p:nvPicPr>
        <p:blipFill>
          <a:blip r:embed="rId2"/>
          <a:stretch>
            <a:fillRect/>
          </a:stretch>
        </p:blipFill>
        <p:spPr>
          <a:xfrm>
            <a:off x="6178378" y="0"/>
            <a:ext cx="6013622" cy="6858000"/>
          </a:xfrm>
          <a:prstGeom prst="rect">
            <a:avLst/>
          </a:prstGeom>
        </p:spPr>
      </p:pic>
    </p:spTree>
    <p:extLst>
      <p:ext uri="{BB962C8B-B14F-4D97-AF65-F5344CB8AC3E}">
        <p14:creationId xmlns:p14="http://schemas.microsoft.com/office/powerpoint/2010/main" val="21205384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extLst>
              <p:ext uri="{D42A27DB-BD31-4B8C-83A1-F6EECF244321}">
                <p14:modId xmlns:p14="http://schemas.microsoft.com/office/powerpoint/2010/main" val="2028252350"/>
              </p:ext>
            </p:extLst>
          </p:nvPr>
        </p:nvGraphicFramePr>
        <p:xfrm>
          <a:off x="0" y="0"/>
          <a:ext cx="6178378" cy="6837405"/>
        </p:xfrm>
        <a:graphic>
          <a:graphicData uri="http://schemas.openxmlformats.org/drawingml/2006/table">
            <a:tbl>
              <a:tblPr firstRow="1" bandRow="1">
                <a:tableStyleId>{00A15C55-8517-42AA-B614-E9B94910E393}</a:tableStyleId>
              </a:tblPr>
              <a:tblGrid>
                <a:gridCol w="1062681"/>
                <a:gridCol w="5115697"/>
              </a:tblGrid>
              <a:tr h="770772">
                <a:tc>
                  <a:txBody>
                    <a:bodyPr/>
                    <a:lstStyle/>
                    <a:p>
                      <a:r>
                        <a:rPr lang="zh-TW" altLang="en-US" sz="1400" dirty="0" smtClean="0">
                          <a:solidFill>
                            <a:schemeClr val="bg2">
                              <a:lumMod val="25000"/>
                            </a:schemeClr>
                          </a:solidFill>
                          <a:latin typeface="標楷體" panose="03000509000000000000" pitchFamily="65" charset="-120"/>
                          <a:ea typeface="標楷體" panose="03000509000000000000" pitchFamily="65" charset="-120"/>
                        </a:rPr>
                        <a:t>目標</a:t>
                      </a:r>
                      <a:endParaRPr lang="zh-TW" altLang="en-US" sz="1400" dirty="0">
                        <a:solidFill>
                          <a:schemeClr val="bg2">
                            <a:lumMod val="25000"/>
                          </a:schemeClr>
                        </a:solidFill>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pPr>
                      <a:r>
                        <a:rPr lang="zh-TW" altLang="en-US" sz="1400" dirty="0" smtClean="0">
                          <a:solidFill>
                            <a:schemeClr val="bg2">
                              <a:lumMod val="25000"/>
                            </a:schemeClr>
                          </a:solidFill>
                          <a:latin typeface="標楷體" panose="03000509000000000000" pitchFamily="65" charset="-120"/>
                          <a:ea typeface="標楷體" panose="03000509000000000000" pitchFamily="65" charset="-120"/>
                        </a:rPr>
                        <a:t>社會弱勢關懷講座融入人文關懷議題，提升學生對於社會弱勢關懷態度與行動承諾</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3559">
                <a:tc>
                  <a:txBody>
                    <a:bodyPr/>
                    <a:lstStyle/>
                    <a:p>
                      <a:r>
                        <a:rPr lang="zh-TW" altLang="zh-TW" sz="1400" b="1" kern="1200" dirty="0" smtClean="0">
                          <a:solidFill>
                            <a:schemeClr val="dk1"/>
                          </a:solidFill>
                          <a:effectLst/>
                          <a:latin typeface="標楷體" panose="03000509000000000000" pitchFamily="65" charset="-120"/>
                          <a:ea typeface="標楷體" panose="03000509000000000000" pitchFamily="65" charset="-120"/>
                          <a:cs typeface="+mn-cs"/>
                        </a:rPr>
                        <a:t>活動名稱</a:t>
                      </a:r>
                      <a:endParaRPr lang="zh-TW" altLang="en-US" sz="1400" dirty="0">
                        <a:latin typeface="標楷體" panose="03000509000000000000" pitchFamily="65" charset="-120"/>
                        <a:ea typeface="標楷體" panose="03000509000000000000"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pPr>
                      <a:r>
                        <a:rPr lang="zh-TW" altLang="zh-TW" sz="1400" kern="1200" dirty="0" smtClean="0">
                          <a:solidFill>
                            <a:schemeClr val="dk1"/>
                          </a:solidFill>
                          <a:effectLst/>
                          <a:latin typeface="標楷體" panose="03000509000000000000" pitchFamily="65" charset="-120"/>
                          <a:ea typeface="標楷體" panose="03000509000000000000" pitchFamily="65" charset="-120"/>
                          <a:cs typeface="+mn-cs"/>
                        </a:rPr>
                        <a:t>社會弱勢關懷講座</a:t>
                      </a:r>
                      <a:r>
                        <a:rPr lang="en-US" altLang="zh-TW" sz="1400" kern="1200" dirty="0" smtClean="0">
                          <a:solidFill>
                            <a:schemeClr val="dk1"/>
                          </a:solidFill>
                          <a:effectLst/>
                          <a:latin typeface="標楷體" panose="03000509000000000000" pitchFamily="65" charset="-120"/>
                          <a:ea typeface="標楷體" panose="03000509000000000000" pitchFamily="65" charset="-120"/>
                          <a:cs typeface="+mn-cs"/>
                        </a:rPr>
                        <a:t>-</a:t>
                      </a:r>
                      <a:r>
                        <a:rPr lang="zh-TW" altLang="zh-TW" sz="1400" kern="1200" dirty="0" smtClean="0">
                          <a:solidFill>
                            <a:schemeClr val="dk1"/>
                          </a:solidFill>
                          <a:effectLst/>
                          <a:latin typeface="標楷體" panose="03000509000000000000" pitchFamily="65" charset="-120"/>
                          <a:ea typeface="標楷體" panose="03000509000000000000" pitchFamily="65" charset="-120"/>
                          <a:cs typeface="+mn-cs"/>
                        </a:rPr>
                        <a:t>民間司法改革基金會冤案救濟經驗</a:t>
                      </a:r>
                      <a:endParaRPr lang="zh-TW" altLang="en-US" sz="1400" dirty="0">
                        <a:latin typeface="標楷體" panose="03000509000000000000" pitchFamily="65" charset="-120"/>
                        <a:ea typeface="標楷體" panose="03000509000000000000"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40015">
                <a:tc>
                  <a:txBody>
                    <a:bodyPr/>
                    <a:lstStyle/>
                    <a:p>
                      <a:pPr>
                        <a:spcAft>
                          <a:spcPts val="0"/>
                        </a:spcAft>
                      </a:pPr>
                      <a:r>
                        <a:rPr lang="zh-TW" altLang="en-US" sz="1200" kern="100" dirty="0" smtClean="0">
                          <a:effectLst/>
                          <a:latin typeface="標楷體" panose="03000509000000000000" pitchFamily="65" charset="-120"/>
                          <a:ea typeface="標楷體" panose="03000509000000000000" pitchFamily="65" charset="-120"/>
                          <a:cs typeface="Times New Roman" panose="02020603050405020304" pitchFamily="18" charset="0"/>
                        </a:rPr>
                        <a:t>活動紀錄</a:t>
                      </a:r>
                      <a:endParaRPr lang="zh-TW" sz="12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indent="-342900">
                        <a:lnSpc>
                          <a:spcPct val="150000"/>
                        </a:lnSpc>
                        <a:buFont typeface="+mj-lt"/>
                        <a:buAutoNum type="arabicPeriod"/>
                      </a:pPr>
                      <a:r>
                        <a:rPr lang="zh-TW" altLang="en-US" sz="1400" dirty="0" smtClean="0">
                          <a:latin typeface="標楷體" panose="03000509000000000000" pitchFamily="65" charset="-120"/>
                          <a:ea typeface="標楷體" panose="03000509000000000000" pitchFamily="65" charset="-120"/>
                        </a:rPr>
                        <a:t>活動日期：</a:t>
                      </a:r>
                      <a:r>
                        <a:rPr lang="en-US" altLang="zh-TW" sz="1400" dirty="0" smtClean="0">
                          <a:latin typeface="標楷體" panose="03000509000000000000" pitchFamily="65" charset="-120"/>
                          <a:ea typeface="標楷體" panose="03000509000000000000" pitchFamily="65" charset="-120"/>
                        </a:rPr>
                        <a:t>113</a:t>
                      </a:r>
                      <a:r>
                        <a:rPr lang="zh-TW" altLang="en-US" sz="1400" dirty="0" smtClean="0">
                          <a:latin typeface="標楷體" panose="03000509000000000000" pitchFamily="65" charset="-120"/>
                          <a:ea typeface="標楷體" panose="03000509000000000000" pitchFamily="65" charset="-120"/>
                        </a:rPr>
                        <a:t>年</a:t>
                      </a:r>
                      <a:r>
                        <a:rPr lang="en-US" altLang="zh-TW" sz="1400" dirty="0" smtClean="0">
                          <a:latin typeface="標楷體" panose="03000509000000000000" pitchFamily="65" charset="-120"/>
                          <a:ea typeface="標楷體" panose="03000509000000000000" pitchFamily="65" charset="-120"/>
                        </a:rPr>
                        <a:t>5</a:t>
                      </a:r>
                      <a:r>
                        <a:rPr lang="zh-TW" altLang="en-US" sz="1400" dirty="0" smtClean="0">
                          <a:latin typeface="標楷體" panose="03000509000000000000" pitchFamily="65" charset="-120"/>
                          <a:ea typeface="標楷體" panose="03000509000000000000" pitchFamily="65" charset="-120"/>
                        </a:rPr>
                        <a:t>月</a:t>
                      </a:r>
                      <a:r>
                        <a:rPr lang="en-US" altLang="zh-TW" sz="1400" dirty="0" smtClean="0">
                          <a:latin typeface="標楷體" panose="03000509000000000000" pitchFamily="65" charset="-120"/>
                          <a:ea typeface="標楷體" panose="03000509000000000000" pitchFamily="65" charset="-120"/>
                        </a:rPr>
                        <a:t>15</a:t>
                      </a:r>
                      <a:r>
                        <a:rPr lang="zh-TW" altLang="en-US" sz="1400" dirty="0" smtClean="0">
                          <a:latin typeface="標楷體" panose="03000509000000000000" pitchFamily="65" charset="-120"/>
                          <a:ea typeface="標楷體" panose="03000509000000000000" pitchFamily="65" charset="-120"/>
                        </a:rPr>
                        <a:t>日</a:t>
                      </a:r>
                      <a:r>
                        <a:rPr lang="en-US" altLang="zh-TW" sz="1400" dirty="0" smtClean="0">
                          <a:latin typeface="標楷體" panose="03000509000000000000" pitchFamily="65" charset="-120"/>
                          <a:ea typeface="標楷體" panose="03000509000000000000" pitchFamily="65" charset="-120"/>
                        </a:rPr>
                        <a:t>10: 00-13</a:t>
                      </a:r>
                      <a:r>
                        <a:rPr lang="zh-TW" altLang="en-US" sz="1400" dirty="0" smtClean="0">
                          <a:latin typeface="標楷體" panose="03000509000000000000" pitchFamily="65" charset="-120"/>
                          <a:ea typeface="標楷體" panose="03000509000000000000" pitchFamily="65" charset="-120"/>
                        </a:rPr>
                        <a:t>：</a:t>
                      </a:r>
                      <a:r>
                        <a:rPr lang="en-US" altLang="zh-TW" sz="1400" dirty="0" smtClean="0">
                          <a:latin typeface="標楷體" panose="03000509000000000000" pitchFamily="65" charset="-120"/>
                          <a:ea typeface="標楷體" panose="03000509000000000000" pitchFamily="65" charset="-120"/>
                        </a:rPr>
                        <a:t>00</a:t>
                      </a:r>
                    </a:p>
                    <a:p>
                      <a:pPr marL="342900" indent="-342900">
                        <a:lnSpc>
                          <a:spcPct val="150000"/>
                        </a:lnSpc>
                        <a:buFont typeface="+mj-lt"/>
                        <a:buAutoNum type="arabicPeriod"/>
                      </a:pPr>
                      <a:r>
                        <a:rPr lang="zh-TW" altLang="en-US" sz="1400" dirty="0" smtClean="0">
                          <a:latin typeface="標楷體" panose="03000509000000000000" pitchFamily="65" charset="-120"/>
                          <a:ea typeface="標楷體" panose="03000509000000000000" pitchFamily="65" charset="-120"/>
                        </a:rPr>
                        <a:t>活動地點：大孝館</a:t>
                      </a:r>
                      <a:r>
                        <a:rPr lang="en-US" altLang="zh-TW" sz="1400" dirty="0" smtClean="0">
                          <a:latin typeface="標楷體" panose="03000509000000000000" pitchFamily="65" charset="-120"/>
                          <a:ea typeface="標楷體" panose="03000509000000000000" pitchFamily="65" charset="-120"/>
                        </a:rPr>
                        <a:t>417</a:t>
                      </a:r>
                      <a:r>
                        <a:rPr lang="zh-TW" altLang="en-US" sz="1400" dirty="0" smtClean="0">
                          <a:latin typeface="標楷體" panose="03000509000000000000" pitchFamily="65" charset="-120"/>
                          <a:ea typeface="標楷體" panose="03000509000000000000" pitchFamily="65" charset="-120"/>
                        </a:rPr>
                        <a:t>教室</a:t>
                      </a:r>
                    </a:p>
                    <a:p>
                      <a:pPr marL="342900" indent="-342900">
                        <a:lnSpc>
                          <a:spcPct val="150000"/>
                        </a:lnSpc>
                        <a:buFont typeface="+mj-lt"/>
                        <a:buAutoNum type="arabicPeriod"/>
                      </a:pPr>
                      <a:r>
                        <a:rPr lang="zh-TW" altLang="en-US" sz="1400" dirty="0" smtClean="0">
                          <a:latin typeface="標楷體" panose="03000509000000000000" pitchFamily="65" charset="-120"/>
                          <a:ea typeface="標楷體" panose="03000509000000000000" pitchFamily="65" charset="-120"/>
                        </a:rPr>
                        <a:t>主 講 者：李妍蓁老師（為臺灣而教（</a:t>
                      </a:r>
                      <a:r>
                        <a:rPr lang="en-US" altLang="zh-TW" sz="1400" dirty="0" err="1" smtClean="0">
                          <a:latin typeface="標楷體" panose="03000509000000000000" pitchFamily="65" charset="-120"/>
                          <a:ea typeface="標楷體" panose="03000509000000000000" pitchFamily="65" charset="-120"/>
                        </a:rPr>
                        <a:t>TFT</a:t>
                      </a:r>
                      <a:r>
                        <a:rPr lang="zh-TW" altLang="en-US" sz="1400" dirty="0" smtClean="0">
                          <a:latin typeface="標楷體" panose="03000509000000000000" pitchFamily="65" charset="-120"/>
                          <a:ea typeface="標楷體" panose="03000509000000000000" pitchFamily="65" charset="-120"/>
                        </a:rPr>
                        <a:t>）</a:t>
                      </a:r>
                      <a:r>
                        <a:rPr lang="en-US" altLang="zh-TW" sz="1400" dirty="0" smtClean="0">
                          <a:latin typeface="標楷體" panose="03000509000000000000" pitchFamily="65" charset="-120"/>
                          <a:ea typeface="標楷體" panose="03000509000000000000" pitchFamily="65" charset="-120"/>
                        </a:rPr>
                        <a:t>-</a:t>
                      </a:r>
                      <a:r>
                        <a:rPr lang="zh-TW" altLang="en-US" sz="1400" dirty="0" smtClean="0">
                          <a:latin typeface="標楷體" panose="03000509000000000000" pitchFamily="65" charset="-120"/>
                          <a:ea typeface="標楷體" panose="03000509000000000000" pitchFamily="65" charset="-120"/>
                        </a:rPr>
                        <a:t>講師）</a:t>
                      </a:r>
                    </a:p>
                    <a:p>
                      <a:pPr marL="342900" indent="-342900">
                        <a:lnSpc>
                          <a:spcPct val="150000"/>
                        </a:lnSpc>
                        <a:buFont typeface="+mj-lt"/>
                        <a:buAutoNum type="arabicPeriod"/>
                      </a:pPr>
                      <a:r>
                        <a:rPr lang="zh-TW" altLang="en-US" sz="1400" dirty="0" smtClean="0">
                          <a:latin typeface="標楷體" panose="03000509000000000000" pitchFamily="65" charset="-120"/>
                          <a:ea typeface="標楷體" panose="03000509000000000000" pitchFamily="65" charset="-120"/>
                        </a:rPr>
                        <a:t>參與人數：</a:t>
                      </a:r>
                      <a:r>
                        <a:rPr lang="en-US" altLang="zh-TW" sz="1400" dirty="0" smtClean="0">
                          <a:latin typeface="標楷體" panose="03000509000000000000" pitchFamily="65" charset="-120"/>
                          <a:ea typeface="標楷體" panose="03000509000000000000" pitchFamily="65" charset="-120"/>
                        </a:rPr>
                        <a:t>22</a:t>
                      </a:r>
                      <a:r>
                        <a:rPr lang="zh-TW" altLang="en-US" sz="1400" dirty="0" smtClean="0">
                          <a:latin typeface="標楷體" panose="03000509000000000000" pitchFamily="65" charset="-120"/>
                          <a:ea typeface="標楷體" panose="03000509000000000000" pitchFamily="65" charset="-120"/>
                        </a:rPr>
                        <a:t>人（教師</a:t>
                      </a:r>
                      <a:r>
                        <a:rPr lang="en-US" altLang="zh-TW" sz="1400" dirty="0" smtClean="0">
                          <a:latin typeface="標楷體" panose="03000509000000000000" pitchFamily="65" charset="-120"/>
                          <a:ea typeface="標楷體" panose="03000509000000000000" pitchFamily="65" charset="-120"/>
                        </a:rPr>
                        <a:t>1</a:t>
                      </a:r>
                      <a:r>
                        <a:rPr lang="zh-TW" altLang="en-US" sz="1400" dirty="0" smtClean="0">
                          <a:latin typeface="標楷體" panose="03000509000000000000" pitchFamily="65" charset="-120"/>
                          <a:ea typeface="標楷體" panose="03000509000000000000" pitchFamily="65" charset="-120"/>
                        </a:rPr>
                        <a:t>人、學生實到</a:t>
                      </a:r>
                      <a:r>
                        <a:rPr lang="en-US" altLang="zh-TW" sz="1400" dirty="0" smtClean="0">
                          <a:latin typeface="標楷體" panose="03000509000000000000" pitchFamily="65" charset="-120"/>
                          <a:ea typeface="標楷體" panose="03000509000000000000" pitchFamily="65" charset="-120"/>
                        </a:rPr>
                        <a:t>20</a:t>
                      </a:r>
                      <a:r>
                        <a:rPr lang="zh-TW" altLang="en-US" sz="1400" dirty="0" smtClean="0">
                          <a:latin typeface="標楷體" panose="03000509000000000000" pitchFamily="65" charset="-120"/>
                          <a:ea typeface="標楷體" panose="03000509000000000000" pitchFamily="65" charset="-120"/>
                        </a:rPr>
                        <a:t>人，講師</a:t>
                      </a:r>
                      <a:r>
                        <a:rPr lang="en-US" altLang="zh-TW" sz="1400" dirty="0" smtClean="0">
                          <a:latin typeface="標楷體" panose="03000509000000000000" pitchFamily="65" charset="-120"/>
                          <a:ea typeface="標楷體" panose="03000509000000000000" pitchFamily="65" charset="-120"/>
                        </a:rPr>
                        <a:t>1</a:t>
                      </a:r>
                      <a:r>
                        <a:rPr lang="zh-TW" altLang="en-US" sz="1400" dirty="0" smtClean="0">
                          <a:latin typeface="標楷體" panose="03000509000000000000" pitchFamily="65" charset="-120"/>
                          <a:ea typeface="標楷體" panose="03000509000000000000" pitchFamily="65" charset="-120"/>
                        </a:rPr>
                        <a:t>人）</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93059">
                <a:tc>
                  <a:txBody>
                    <a:bodyPr/>
                    <a:lstStyle/>
                    <a:p>
                      <a:pPr>
                        <a:spcAft>
                          <a:spcPts val="0"/>
                        </a:spcAft>
                      </a:pPr>
                      <a:r>
                        <a:rPr lang="zh-TW" altLang="en-US" sz="1200" kern="100" dirty="0" smtClean="0">
                          <a:effectLst/>
                          <a:latin typeface="標楷體" panose="03000509000000000000" pitchFamily="65" charset="-120"/>
                          <a:ea typeface="標楷體" panose="03000509000000000000" pitchFamily="65" charset="-120"/>
                          <a:cs typeface="Times New Roman" panose="02020603050405020304" pitchFamily="18" charset="0"/>
                        </a:rPr>
                        <a:t>活動成果</a:t>
                      </a:r>
                      <a:endParaRPr lang="zh-TW" sz="12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pPr>
                      <a:r>
                        <a:rPr lang="en-US" altLang="zh-TW" sz="1400" b="1" dirty="0" smtClean="0">
                          <a:latin typeface="標楷體" panose="03000509000000000000" pitchFamily="65" charset="-120"/>
                          <a:ea typeface="標楷體" panose="03000509000000000000" pitchFamily="65" charset="-120"/>
                        </a:rPr>
                        <a:t>1.</a:t>
                      </a:r>
                      <a:r>
                        <a:rPr lang="zh-TW" altLang="en-US" sz="1400" b="1" dirty="0" smtClean="0">
                          <a:latin typeface="標楷體" panose="03000509000000000000" pitchFamily="65" charset="-120"/>
                          <a:ea typeface="標楷體" panose="03000509000000000000" pitchFamily="65" charset="-120"/>
                        </a:rPr>
                        <a:t>學生人文關懷學習方式：</a:t>
                      </a:r>
                      <a:r>
                        <a:rPr lang="zh-TW" altLang="en-US" sz="1400" dirty="0" smtClean="0">
                          <a:latin typeface="標楷體" panose="03000509000000000000" pitchFamily="65" charset="-120"/>
                          <a:ea typeface="標楷體" panose="03000509000000000000" pitchFamily="65" charset="-120"/>
                        </a:rPr>
                        <a:t>透過具有偏鄉教育實務經驗的講師進行分享，並透過學習單來引導學生進行後設思考及強化教育弱勢關懷素養。</a:t>
                      </a:r>
                      <a:endParaRPr lang="en-US" altLang="zh-TW" sz="1400" dirty="0" smtClean="0">
                        <a:latin typeface="標楷體" panose="03000509000000000000" pitchFamily="65" charset="-120"/>
                        <a:ea typeface="標楷體" panose="03000509000000000000" pitchFamily="65" charset="-120"/>
                      </a:endParaRPr>
                    </a:p>
                    <a:p>
                      <a:pPr>
                        <a:lnSpc>
                          <a:spcPct val="150000"/>
                        </a:lnSpc>
                      </a:pPr>
                      <a:r>
                        <a:rPr lang="en-US" altLang="zh-TW" sz="1400" b="1" dirty="0" smtClean="0">
                          <a:latin typeface="標楷體" panose="03000509000000000000" pitchFamily="65" charset="-120"/>
                          <a:ea typeface="標楷體" panose="03000509000000000000" pitchFamily="65" charset="-120"/>
                        </a:rPr>
                        <a:t>2.</a:t>
                      </a:r>
                      <a:r>
                        <a:rPr lang="zh-TW" altLang="en-US" sz="1400" b="1" dirty="0" smtClean="0">
                          <a:latin typeface="標楷體" panose="03000509000000000000" pitchFamily="65" charset="-120"/>
                          <a:ea typeface="標楷體" panose="03000509000000000000" pitchFamily="65" charset="-120"/>
                        </a:rPr>
                        <a:t>學生人文關懷學習可獲得核心能力：</a:t>
                      </a:r>
                      <a:r>
                        <a:rPr lang="zh-TW" altLang="en-US" sz="1400" dirty="0" smtClean="0">
                          <a:latin typeface="標楷體" panose="03000509000000000000" pitchFamily="65" charset="-120"/>
                          <a:ea typeface="標楷體" panose="03000509000000000000" pitchFamily="65" charset="-120"/>
                        </a:rPr>
                        <a:t>強化學生對目前偏鄉教育現況的瞭解及增強其未來對教育弱勢關懷的行動承諾。</a:t>
                      </a:r>
                      <a:endParaRPr lang="en-US" altLang="zh-TW" sz="1400" dirty="0" smtClean="0">
                        <a:latin typeface="標楷體" panose="03000509000000000000" pitchFamily="65" charset="-120"/>
                        <a:ea typeface="標楷體" panose="03000509000000000000" pitchFamily="65" charset="-120"/>
                      </a:endParaRPr>
                    </a:p>
                    <a:p>
                      <a:pPr>
                        <a:lnSpc>
                          <a:spcPct val="150000"/>
                        </a:lnSpc>
                      </a:pPr>
                      <a:r>
                        <a:rPr lang="en-US" altLang="zh-TW" sz="1400" b="1" dirty="0" smtClean="0">
                          <a:latin typeface="標楷體" panose="03000509000000000000" pitchFamily="65" charset="-120"/>
                          <a:ea typeface="標楷體" panose="03000509000000000000" pitchFamily="65" charset="-120"/>
                        </a:rPr>
                        <a:t>3.</a:t>
                      </a:r>
                      <a:r>
                        <a:rPr lang="zh-TW" altLang="en-US" sz="1400" b="1" dirty="0" smtClean="0">
                          <a:latin typeface="標楷體" panose="03000509000000000000" pitchFamily="65" charset="-120"/>
                          <a:ea typeface="標楷體" panose="03000509000000000000" pitchFamily="65" charset="-120"/>
                        </a:rPr>
                        <a:t>學生人文關懷學習是否達到預期學習目標或獲得核心能力之相關評估方式</a:t>
                      </a:r>
                      <a:r>
                        <a:rPr lang="zh-TW" altLang="en-US" sz="1400" dirty="0" smtClean="0">
                          <a:latin typeface="標楷體" panose="03000509000000000000" pitchFamily="65" charset="-120"/>
                          <a:ea typeface="標楷體" panose="03000509000000000000" pitchFamily="65" charset="-120"/>
                        </a:rPr>
                        <a:t>：讓參與同學針對李妍蓁老師的偏鄉教育實踐經驗進行紀錄與反思，及強化未來對教育弱勢關懷的行動承諾。</a:t>
                      </a:r>
                      <a:endParaRPr lang="en-US" altLang="zh-TW" sz="1400" dirty="0" smtClean="0">
                        <a:latin typeface="標楷體" panose="03000509000000000000" pitchFamily="65" charset="-120"/>
                        <a:ea typeface="標楷體" panose="03000509000000000000" pitchFamily="65" charset="-120"/>
                      </a:endParaRPr>
                    </a:p>
                    <a:p>
                      <a:pPr>
                        <a:lnSpc>
                          <a:spcPct val="150000"/>
                        </a:lnSpc>
                      </a:pPr>
                      <a:r>
                        <a:rPr lang="en-US" altLang="zh-TW" sz="1400" b="1" dirty="0" smtClean="0">
                          <a:latin typeface="標楷體" panose="03000509000000000000" pitchFamily="65" charset="-120"/>
                          <a:ea typeface="標楷體" panose="03000509000000000000" pitchFamily="65" charset="-120"/>
                        </a:rPr>
                        <a:t>4.</a:t>
                      </a:r>
                      <a:r>
                        <a:rPr lang="zh-TW" altLang="en-US" sz="1400" b="1" dirty="0" smtClean="0">
                          <a:latin typeface="標楷體" panose="03000509000000000000" pitchFamily="65" charset="-120"/>
                          <a:ea typeface="標楷體" panose="03000509000000000000" pitchFamily="65" charset="-120"/>
                        </a:rPr>
                        <a:t>學生生完成人文關懷的學習表現：</a:t>
                      </a:r>
                      <a:r>
                        <a:rPr lang="zh-TW" altLang="en-US" sz="1400" dirty="0" smtClean="0">
                          <a:latin typeface="標楷體" panose="03000509000000000000" pitchFamily="65" charset="-120"/>
                          <a:ea typeface="標楷體" panose="03000509000000000000" pitchFamily="65" charset="-120"/>
                        </a:rPr>
                        <a:t>有許多同學願意進一步瞭解</a:t>
                      </a:r>
                      <a:r>
                        <a:rPr lang="en-US" altLang="zh-TW" sz="1400" dirty="0" err="1" smtClean="0">
                          <a:latin typeface="標楷體" panose="03000509000000000000" pitchFamily="65" charset="-120"/>
                          <a:ea typeface="標楷體" panose="03000509000000000000" pitchFamily="65" charset="-120"/>
                        </a:rPr>
                        <a:t>TFT</a:t>
                      </a:r>
                      <a:r>
                        <a:rPr lang="zh-TW" altLang="en-US" sz="1400" dirty="0" smtClean="0">
                          <a:latin typeface="標楷體" panose="03000509000000000000" pitchFamily="65" charset="-120"/>
                          <a:ea typeface="標楷體" panose="03000509000000000000" pitchFamily="65" charset="-120"/>
                        </a:rPr>
                        <a:t>（為臺灣而教）的偏鄉教育理念與行動，也願意更積極關懷偏鄉教育弱勢的需求及盡一己之力來為偏鄉教育付出。</a:t>
                      </a:r>
                      <a:endParaRPr lang="zh-TW" altLang="en-US" sz="1400" dirty="0">
                        <a:latin typeface="標楷體" panose="03000509000000000000" pitchFamily="65" charset="-120"/>
                        <a:ea typeface="標楷體" panose="03000509000000000000" pitchFamily="65" charset="-12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3" name="圖片 2"/>
          <p:cNvPicPr>
            <a:picLocks noChangeAspect="1"/>
          </p:cNvPicPr>
          <p:nvPr/>
        </p:nvPicPr>
        <p:blipFill>
          <a:blip r:embed="rId2"/>
          <a:stretch>
            <a:fillRect/>
          </a:stretch>
        </p:blipFill>
        <p:spPr>
          <a:xfrm>
            <a:off x="6178378" y="20595"/>
            <a:ext cx="6013622" cy="6837405"/>
          </a:xfrm>
          <a:prstGeom prst="rect">
            <a:avLst/>
          </a:prstGeom>
          <a:ln>
            <a:solidFill>
              <a:schemeClr val="accent2"/>
            </a:solidFill>
          </a:ln>
        </p:spPr>
      </p:pic>
    </p:spTree>
    <p:extLst>
      <p:ext uri="{BB962C8B-B14F-4D97-AF65-F5344CB8AC3E}">
        <p14:creationId xmlns:p14="http://schemas.microsoft.com/office/powerpoint/2010/main" val="19889639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extLst>
              <p:ext uri="{D42A27DB-BD31-4B8C-83A1-F6EECF244321}">
                <p14:modId xmlns:p14="http://schemas.microsoft.com/office/powerpoint/2010/main" val="2249078129"/>
              </p:ext>
            </p:extLst>
          </p:nvPr>
        </p:nvGraphicFramePr>
        <p:xfrm>
          <a:off x="0" y="1"/>
          <a:ext cx="6178378" cy="6918395"/>
        </p:xfrm>
        <a:graphic>
          <a:graphicData uri="http://schemas.openxmlformats.org/drawingml/2006/table">
            <a:tbl>
              <a:tblPr firstRow="1" bandRow="1">
                <a:tableStyleId>{00A15C55-8517-42AA-B614-E9B94910E393}</a:tableStyleId>
              </a:tblPr>
              <a:tblGrid>
                <a:gridCol w="1062681"/>
                <a:gridCol w="5115697"/>
              </a:tblGrid>
              <a:tr h="759463">
                <a:tc>
                  <a:txBody>
                    <a:bodyPr/>
                    <a:lstStyle/>
                    <a:p>
                      <a:r>
                        <a:rPr lang="zh-TW" altLang="en-US" sz="1400" dirty="0" smtClean="0">
                          <a:solidFill>
                            <a:schemeClr val="bg2">
                              <a:lumMod val="25000"/>
                            </a:schemeClr>
                          </a:solidFill>
                          <a:latin typeface="標楷體" panose="03000509000000000000" pitchFamily="65" charset="-120"/>
                          <a:ea typeface="標楷體" panose="03000509000000000000" pitchFamily="65" charset="-120"/>
                        </a:rPr>
                        <a:t>目標</a:t>
                      </a:r>
                      <a:endParaRPr lang="zh-TW" altLang="en-US" sz="1400" dirty="0">
                        <a:solidFill>
                          <a:schemeClr val="bg2">
                            <a:lumMod val="25000"/>
                          </a:schemeClr>
                        </a:solidFill>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pPr>
                      <a:r>
                        <a:rPr lang="zh-TW" altLang="en-US" sz="1400" dirty="0" smtClean="0">
                          <a:solidFill>
                            <a:schemeClr val="bg2">
                              <a:lumMod val="25000"/>
                            </a:schemeClr>
                          </a:solidFill>
                          <a:latin typeface="標楷體" panose="03000509000000000000" pitchFamily="65" charset="-120"/>
                          <a:ea typeface="標楷體" panose="03000509000000000000" pitchFamily="65" charset="-120"/>
                        </a:rPr>
                        <a:t>社會弱勢關懷講座融入人文關懷議題，提升學生對於社會弱勢關懷態度與行動承諾</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7197">
                <a:tc>
                  <a:txBody>
                    <a:bodyPr/>
                    <a:lstStyle/>
                    <a:p>
                      <a:r>
                        <a:rPr lang="zh-TW" altLang="zh-TW" sz="1400" b="1" kern="1200" dirty="0" smtClean="0">
                          <a:solidFill>
                            <a:schemeClr val="dk1"/>
                          </a:solidFill>
                          <a:effectLst/>
                          <a:latin typeface="標楷體" panose="03000509000000000000" pitchFamily="65" charset="-120"/>
                          <a:ea typeface="標楷體" panose="03000509000000000000" pitchFamily="65" charset="-120"/>
                          <a:cs typeface="+mn-cs"/>
                        </a:rPr>
                        <a:t>活動名稱</a:t>
                      </a:r>
                      <a:endParaRPr lang="zh-TW" altLang="en-US" sz="1400" dirty="0">
                        <a:latin typeface="標楷體" panose="03000509000000000000" pitchFamily="65" charset="-120"/>
                        <a:ea typeface="標楷體" panose="03000509000000000000"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pPr>
                      <a:r>
                        <a:rPr lang="zh-TW" altLang="zh-TW" sz="1400" kern="1200" dirty="0" smtClean="0">
                          <a:solidFill>
                            <a:schemeClr val="dk1"/>
                          </a:solidFill>
                          <a:effectLst/>
                          <a:latin typeface="標楷體" panose="03000509000000000000" pitchFamily="65" charset="-120"/>
                          <a:ea typeface="標楷體" panose="03000509000000000000" pitchFamily="65" charset="-120"/>
                          <a:cs typeface="+mn-cs"/>
                        </a:rPr>
                        <a:t>社會弱勢關懷講座</a:t>
                      </a:r>
                      <a:r>
                        <a:rPr lang="en-US" altLang="zh-TW" sz="1400" kern="1200" dirty="0" smtClean="0">
                          <a:solidFill>
                            <a:schemeClr val="dk1"/>
                          </a:solidFill>
                          <a:effectLst/>
                          <a:latin typeface="標楷體" panose="03000509000000000000" pitchFamily="65" charset="-120"/>
                          <a:ea typeface="標楷體" panose="03000509000000000000" pitchFamily="65" charset="-120"/>
                          <a:cs typeface="+mn-cs"/>
                        </a:rPr>
                        <a:t>-</a:t>
                      </a:r>
                      <a:r>
                        <a:rPr lang="zh-TW" altLang="zh-TW" sz="1400" kern="1200" dirty="0" smtClean="0">
                          <a:solidFill>
                            <a:schemeClr val="dk1"/>
                          </a:solidFill>
                          <a:effectLst/>
                          <a:latin typeface="標楷體" panose="03000509000000000000" pitchFamily="65" charset="-120"/>
                          <a:ea typeface="標楷體" panose="03000509000000000000" pitchFamily="65" charset="-120"/>
                          <a:cs typeface="+mn-cs"/>
                        </a:rPr>
                        <a:t>民間司法改革基金會冤案救濟經驗</a:t>
                      </a:r>
                      <a:endParaRPr lang="zh-TW" altLang="en-US" sz="1400" dirty="0">
                        <a:latin typeface="標楷體" panose="03000509000000000000" pitchFamily="65" charset="-120"/>
                        <a:ea typeface="標楷體" panose="03000509000000000000"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39805">
                <a:tc>
                  <a:txBody>
                    <a:bodyPr/>
                    <a:lstStyle/>
                    <a:p>
                      <a:pPr>
                        <a:spcAft>
                          <a:spcPts val="0"/>
                        </a:spcAft>
                      </a:pPr>
                      <a:r>
                        <a:rPr lang="zh-TW" altLang="en-US" sz="1200" kern="100" dirty="0" smtClean="0">
                          <a:effectLst/>
                          <a:latin typeface="標楷體" panose="03000509000000000000" pitchFamily="65" charset="-120"/>
                          <a:ea typeface="標楷體" panose="03000509000000000000" pitchFamily="65" charset="-120"/>
                          <a:cs typeface="Times New Roman" panose="02020603050405020304" pitchFamily="18" charset="0"/>
                        </a:rPr>
                        <a:t>活動紀錄</a:t>
                      </a:r>
                      <a:endParaRPr lang="zh-TW" sz="12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indent="-342900">
                        <a:lnSpc>
                          <a:spcPct val="150000"/>
                        </a:lnSpc>
                        <a:buFont typeface="+mj-lt"/>
                        <a:buAutoNum type="arabicPeriod"/>
                      </a:pPr>
                      <a:r>
                        <a:rPr lang="zh-TW" altLang="en-US" sz="1400" dirty="0" smtClean="0">
                          <a:latin typeface="標楷體" panose="03000509000000000000" pitchFamily="65" charset="-120"/>
                          <a:ea typeface="標楷體" panose="03000509000000000000" pitchFamily="65" charset="-120"/>
                        </a:rPr>
                        <a:t>活活動日期：</a:t>
                      </a:r>
                      <a:r>
                        <a:rPr lang="en-US" altLang="zh-TW" sz="1400" dirty="0" smtClean="0">
                          <a:latin typeface="標楷體" panose="03000509000000000000" pitchFamily="65" charset="-120"/>
                          <a:ea typeface="標楷體" panose="03000509000000000000" pitchFamily="65" charset="-120"/>
                        </a:rPr>
                        <a:t>113</a:t>
                      </a:r>
                      <a:r>
                        <a:rPr lang="zh-TW" altLang="en-US" sz="1400" dirty="0" smtClean="0">
                          <a:latin typeface="標楷體" panose="03000509000000000000" pitchFamily="65" charset="-120"/>
                          <a:ea typeface="標楷體" panose="03000509000000000000" pitchFamily="65" charset="-120"/>
                        </a:rPr>
                        <a:t>年</a:t>
                      </a:r>
                      <a:r>
                        <a:rPr lang="en-US" altLang="zh-TW" sz="1400" dirty="0" smtClean="0">
                          <a:latin typeface="標楷體" panose="03000509000000000000" pitchFamily="65" charset="-120"/>
                          <a:ea typeface="標楷體" panose="03000509000000000000" pitchFamily="65" charset="-120"/>
                        </a:rPr>
                        <a:t>5</a:t>
                      </a:r>
                      <a:r>
                        <a:rPr lang="zh-TW" altLang="en-US" sz="1400" dirty="0" smtClean="0">
                          <a:latin typeface="標楷體" panose="03000509000000000000" pitchFamily="65" charset="-120"/>
                          <a:ea typeface="標楷體" panose="03000509000000000000" pitchFamily="65" charset="-120"/>
                        </a:rPr>
                        <a:t>月</a:t>
                      </a:r>
                      <a:r>
                        <a:rPr lang="en-US" altLang="zh-TW" sz="1400" dirty="0" smtClean="0">
                          <a:latin typeface="標楷體" panose="03000509000000000000" pitchFamily="65" charset="-120"/>
                          <a:ea typeface="標楷體" panose="03000509000000000000" pitchFamily="65" charset="-120"/>
                        </a:rPr>
                        <a:t>22</a:t>
                      </a:r>
                      <a:r>
                        <a:rPr lang="zh-TW" altLang="en-US" sz="1400" dirty="0" smtClean="0">
                          <a:latin typeface="標楷體" panose="03000509000000000000" pitchFamily="65" charset="-120"/>
                          <a:ea typeface="標楷體" panose="03000509000000000000" pitchFamily="65" charset="-120"/>
                        </a:rPr>
                        <a:t>日</a:t>
                      </a:r>
                      <a:r>
                        <a:rPr lang="en-US" altLang="zh-TW" sz="1400" dirty="0" smtClean="0">
                          <a:latin typeface="標楷體" panose="03000509000000000000" pitchFamily="65" charset="-120"/>
                          <a:ea typeface="標楷體" panose="03000509000000000000" pitchFamily="65" charset="-120"/>
                        </a:rPr>
                        <a:t>11: 00-14</a:t>
                      </a:r>
                      <a:r>
                        <a:rPr lang="zh-TW" altLang="en-US" sz="1400" dirty="0" smtClean="0">
                          <a:latin typeface="標楷體" panose="03000509000000000000" pitchFamily="65" charset="-120"/>
                          <a:ea typeface="標楷體" panose="03000509000000000000" pitchFamily="65" charset="-120"/>
                        </a:rPr>
                        <a:t>：</a:t>
                      </a:r>
                      <a:r>
                        <a:rPr lang="en-US" altLang="zh-TW" sz="1400" dirty="0" smtClean="0">
                          <a:latin typeface="標楷體" panose="03000509000000000000" pitchFamily="65" charset="-120"/>
                          <a:ea typeface="標楷體" panose="03000509000000000000" pitchFamily="65" charset="-120"/>
                        </a:rPr>
                        <a:t>00</a:t>
                      </a:r>
                    </a:p>
                    <a:p>
                      <a:pPr marL="342900" indent="-342900">
                        <a:lnSpc>
                          <a:spcPct val="150000"/>
                        </a:lnSpc>
                        <a:buFont typeface="+mj-lt"/>
                        <a:buAutoNum type="arabicPeriod"/>
                      </a:pPr>
                      <a:r>
                        <a:rPr lang="zh-TW" altLang="en-US" sz="1400" dirty="0" smtClean="0">
                          <a:latin typeface="標楷體" panose="03000509000000000000" pitchFamily="65" charset="-120"/>
                          <a:ea typeface="標楷體" panose="03000509000000000000" pitchFamily="65" charset="-120"/>
                        </a:rPr>
                        <a:t>活動地點：大孝館</a:t>
                      </a:r>
                      <a:r>
                        <a:rPr lang="en-US" altLang="zh-TW" sz="1400" dirty="0" smtClean="0">
                          <a:latin typeface="標楷體" panose="03000509000000000000" pitchFamily="65" charset="-120"/>
                          <a:ea typeface="標楷體" panose="03000509000000000000" pitchFamily="65" charset="-120"/>
                        </a:rPr>
                        <a:t>417</a:t>
                      </a:r>
                      <a:r>
                        <a:rPr lang="zh-TW" altLang="en-US" sz="1400" dirty="0" smtClean="0">
                          <a:latin typeface="標楷體" panose="03000509000000000000" pitchFamily="65" charset="-120"/>
                          <a:ea typeface="標楷體" panose="03000509000000000000" pitchFamily="65" charset="-120"/>
                        </a:rPr>
                        <a:t>教室</a:t>
                      </a:r>
                    </a:p>
                    <a:p>
                      <a:pPr marL="342900" indent="-342900">
                        <a:lnSpc>
                          <a:spcPct val="150000"/>
                        </a:lnSpc>
                        <a:buFont typeface="+mj-lt"/>
                        <a:buAutoNum type="arabicPeriod"/>
                      </a:pPr>
                      <a:r>
                        <a:rPr lang="zh-TW" altLang="en-US" sz="1400" dirty="0" smtClean="0">
                          <a:latin typeface="標楷體" panose="03000509000000000000" pitchFamily="65" charset="-120"/>
                          <a:ea typeface="標楷體" panose="03000509000000000000" pitchFamily="65" charset="-120"/>
                        </a:rPr>
                        <a:t>主 講 者：蔡景婷老師（財團法人高教評鑑中心基金會秘書</a:t>
                      </a:r>
                      <a:r>
                        <a:rPr lang="en-US" altLang="zh-TW" sz="1400" dirty="0" smtClean="0">
                          <a:latin typeface="標楷體" panose="03000509000000000000" pitchFamily="65" charset="-120"/>
                          <a:ea typeface="標楷體" panose="03000509000000000000" pitchFamily="65" charset="-120"/>
                        </a:rPr>
                        <a:t>/</a:t>
                      </a:r>
                      <a:r>
                        <a:rPr lang="zh-TW" altLang="en-US" sz="1400" dirty="0" smtClean="0">
                          <a:latin typeface="標楷體" panose="03000509000000000000" pitchFamily="65" charset="-120"/>
                          <a:ea typeface="標楷體" panose="03000509000000000000" pitchFamily="65" charset="-120"/>
                        </a:rPr>
                        <a:t>台灣地方永續設計學會理事）</a:t>
                      </a:r>
                    </a:p>
                    <a:p>
                      <a:pPr marL="342900" indent="-342900">
                        <a:lnSpc>
                          <a:spcPct val="150000"/>
                        </a:lnSpc>
                        <a:buFont typeface="+mj-lt"/>
                        <a:buAutoNum type="arabicPeriod"/>
                      </a:pPr>
                      <a:r>
                        <a:rPr lang="zh-TW" altLang="en-US" sz="1400" dirty="0" smtClean="0">
                          <a:latin typeface="標楷體" panose="03000509000000000000" pitchFamily="65" charset="-120"/>
                          <a:ea typeface="標楷體" panose="03000509000000000000" pitchFamily="65" charset="-120"/>
                        </a:rPr>
                        <a:t>參與人數：</a:t>
                      </a:r>
                      <a:r>
                        <a:rPr lang="en-US" altLang="zh-TW" sz="1400" dirty="0" smtClean="0">
                          <a:latin typeface="標楷體" panose="03000509000000000000" pitchFamily="65" charset="-120"/>
                          <a:ea typeface="標楷體" panose="03000509000000000000" pitchFamily="65" charset="-120"/>
                        </a:rPr>
                        <a:t>18</a:t>
                      </a:r>
                      <a:r>
                        <a:rPr lang="zh-TW" altLang="en-US" sz="1400" dirty="0" smtClean="0">
                          <a:latin typeface="標楷體" panose="03000509000000000000" pitchFamily="65" charset="-120"/>
                          <a:ea typeface="標楷體" panose="03000509000000000000" pitchFamily="65" charset="-120"/>
                        </a:rPr>
                        <a:t>人（教師</a:t>
                      </a:r>
                      <a:r>
                        <a:rPr lang="en-US" altLang="zh-TW" sz="1400" dirty="0" smtClean="0">
                          <a:latin typeface="標楷體" panose="03000509000000000000" pitchFamily="65" charset="-120"/>
                          <a:ea typeface="標楷體" panose="03000509000000000000" pitchFamily="65" charset="-120"/>
                        </a:rPr>
                        <a:t>1</a:t>
                      </a:r>
                      <a:r>
                        <a:rPr lang="zh-TW" altLang="en-US" sz="1400" dirty="0" smtClean="0">
                          <a:latin typeface="標楷體" panose="03000509000000000000" pitchFamily="65" charset="-120"/>
                          <a:ea typeface="標楷體" panose="03000509000000000000" pitchFamily="65" charset="-120"/>
                        </a:rPr>
                        <a:t>人、學生實到</a:t>
                      </a:r>
                      <a:r>
                        <a:rPr lang="en-US" altLang="zh-TW" sz="1400" dirty="0" smtClean="0">
                          <a:latin typeface="標楷體" panose="03000509000000000000" pitchFamily="65" charset="-120"/>
                          <a:ea typeface="標楷體" panose="03000509000000000000" pitchFamily="65" charset="-120"/>
                        </a:rPr>
                        <a:t>16</a:t>
                      </a:r>
                      <a:r>
                        <a:rPr lang="zh-TW" altLang="en-US" sz="1400" dirty="0" smtClean="0">
                          <a:latin typeface="標楷體" panose="03000509000000000000" pitchFamily="65" charset="-120"/>
                          <a:ea typeface="標楷體" panose="03000509000000000000" pitchFamily="65" charset="-120"/>
                        </a:rPr>
                        <a:t>人，講師</a:t>
                      </a:r>
                      <a:r>
                        <a:rPr lang="en-US" altLang="zh-TW" sz="1400" dirty="0" smtClean="0">
                          <a:latin typeface="標楷體" panose="03000509000000000000" pitchFamily="65" charset="-120"/>
                          <a:ea typeface="標楷體" panose="03000509000000000000" pitchFamily="65" charset="-120"/>
                        </a:rPr>
                        <a:t>1</a:t>
                      </a:r>
                      <a:r>
                        <a:rPr lang="zh-TW" altLang="en-US" sz="1400" dirty="0" smtClean="0">
                          <a:latin typeface="標楷體" panose="03000509000000000000" pitchFamily="65" charset="-120"/>
                          <a:ea typeface="標楷體" panose="03000509000000000000" pitchFamily="65" charset="-120"/>
                        </a:rPr>
                        <a:t>人）</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31535">
                <a:tc>
                  <a:txBody>
                    <a:bodyPr/>
                    <a:lstStyle/>
                    <a:p>
                      <a:pPr>
                        <a:spcAft>
                          <a:spcPts val="0"/>
                        </a:spcAft>
                      </a:pPr>
                      <a:r>
                        <a:rPr lang="zh-TW" altLang="en-US" sz="1200" kern="100" dirty="0" smtClean="0">
                          <a:effectLst/>
                          <a:latin typeface="標楷體" panose="03000509000000000000" pitchFamily="65" charset="-120"/>
                          <a:ea typeface="標楷體" panose="03000509000000000000" pitchFamily="65" charset="-120"/>
                          <a:cs typeface="Times New Roman" panose="02020603050405020304" pitchFamily="18" charset="0"/>
                        </a:rPr>
                        <a:t>活動成果</a:t>
                      </a:r>
                      <a:endParaRPr lang="zh-TW" sz="12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pPr>
                      <a:r>
                        <a:rPr lang="en-US" altLang="zh-TW" sz="1400" b="1" dirty="0" smtClean="0">
                          <a:latin typeface="標楷體" panose="03000509000000000000" pitchFamily="65" charset="-120"/>
                          <a:ea typeface="標楷體" panose="03000509000000000000" pitchFamily="65" charset="-120"/>
                        </a:rPr>
                        <a:t>1.</a:t>
                      </a:r>
                      <a:r>
                        <a:rPr lang="zh-TW" altLang="en-US" sz="1400" b="1" dirty="0" smtClean="0">
                          <a:latin typeface="標楷體" panose="03000509000000000000" pitchFamily="65" charset="-120"/>
                          <a:ea typeface="標楷體" panose="03000509000000000000" pitchFamily="65" charset="-120"/>
                        </a:rPr>
                        <a:t>學生人文關懷學習方式：</a:t>
                      </a:r>
                      <a:r>
                        <a:rPr lang="zh-TW" altLang="en-US" sz="1400" dirty="0" smtClean="0">
                          <a:latin typeface="標楷體" panose="03000509000000000000" pitchFamily="65" charset="-120"/>
                          <a:ea typeface="標楷體" panose="03000509000000000000" pitchFamily="65" charset="-120"/>
                        </a:rPr>
                        <a:t>透過具有弱勢教育政策實務經驗的講師進行分享，並透過學習單來引導學生進行後設思考及強化教育弱勢關懷素養。</a:t>
                      </a:r>
                      <a:endParaRPr lang="en-US" altLang="zh-TW" sz="1400" dirty="0" smtClean="0">
                        <a:latin typeface="標楷體" panose="03000509000000000000" pitchFamily="65" charset="-120"/>
                        <a:ea typeface="標楷體" panose="03000509000000000000" pitchFamily="65" charset="-120"/>
                      </a:endParaRPr>
                    </a:p>
                    <a:p>
                      <a:pPr>
                        <a:lnSpc>
                          <a:spcPct val="150000"/>
                        </a:lnSpc>
                      </a:pPr>
                      <a:r>
                        <a:rPr lang="en-US" altLang="zh-TW" sz="1400" b="1" dirty="0" smtClean="0">
                          <a:latin typeface="標楷體" panose="03000509000000000000" pitchFamily="65" charset="-120"/>
                          <a:ea typeface="標楷體" panose="03000509000000000000" pitchFamily="65" charset="-120"/>
                        </a:rPr>
                        <a:t>2.</a:t>
                      </a:r>
                      <a:r>
                        <a:rPr lang="zh-TW" altLang="en-US" sz="1400" b="1" dirty="0" smtClean="0">
                          <a:latin typeface="標楷體" panose="03000509000000000000" pitchFamily="65" charset="-120"/>
                          <a:ea typeface="標楷體" panose="03000509000000000000" pitchFamily="65" charset="-120"/>
                        </a:rPr>
                        <a:t>學生人文關懷學習可獲得核心能力：</a:t>
                      </a:r>
                      <a:r>
                        <a:rPr lang="zh-TW" altLang="en-US" sz="1400" dirty="0" smtClean="0">
                          <a:latin typeface="標楷體" panose="03000509000000000000" pitchFamily="65" charset="-120"/>
                          <a:ea typeface="標楷體" panose="03000509000000000000" pitchFamily="65" charset="-120"/>
                        </a:rPr>
                        <a:t>強化學生對目前弱勢教育政策現況的瞭解及增強其未來對教育弱勢關懷的行動承諾。</a:t>
                      </a:r>
                      <a:endParaRPr lang="en-US" altLang="zh-TW" sz="1400" dirty="0" smtClean="0">
                        <a:latin typeface="標楷體" panose="03000509000000000000" pitchFamily="65" charset="-120"/>
                        <a:ea typeface="標楷體" panose="03000509000000000000" pitchFamily="65" charset="-120"/>
                      </a:endParaRPr>
                    </a:p>
                    <a:p>
                      <a:pPr>
                        <a:lnSpc>
                          <a:spcPct val="150000"/>
                        </a:lnSpc>
                      </a:pPr>
                      <a:r>
                        <a:rPr lang="en-US" altLang="zh-TW" sz="1400" b="1" dirty="0" smtClean="0">
                          <a:latin typeface="標楷體" panose="03000509000000000000" pitchFamily="65" charset="-120"/>
                          <a:ea typeface="標楷體" panose="03000509000000000000" pitchFamily="65" charset="-120"/>
                        </a:rPr>
                        <a:t>3.</a:t>
                      </a:r>
                      <a:r>
                        <a:rPr lang="zh-TW" altLang="en-US" sz="1400" b="1" dirty="0" smtClean="0">
                          <a:latin typeface="標楷體" panose="03000509000000000000" pitchFamily="65" charset="-120"/>
                          <a:ea typeface="標楷體" panose="03000509000000000000" pitchFamily="65" charset="-120"/>
                        </a:rPr>
                        <a:t>學生人文關懷學習是否達到預期學習目標或獲得核心能力之相關評估方式</a:t>
                      </a:r>
                      <a:r>
                        <a:rPr lang="zh-TW" altLang="en-US" sz="1400" dirty="0" smtClean="0">
                          <a:latin typeface="標楷體" panose="03000509000000000000" pitchFamily="65" charset="-120"/>
                          <a:ea typeface="標楷體" panose="03000509000000000000" pitchFamily="65" charset="-120"/>
                        </a:rPr>
                        <a:t>：藉由學習單，讓參與同學針對蔡景婷老師的弱勢教育實踐經驗進行紀錄與反思，及強化未來對教育弱勢關懷的行動。</a:t>
                      </a:r>
                      <a:endParaRPr lang="en-US" altLang="zh-TW" sz="1400" dirty="0" smtClean="0">
                        <a:latin typeface="標楷體" panose="03000509000000000000" pitchFamily="65" charset="-120"/>
                        <a:ea typeface="標楷體" panose="03000509000000000000" pitchFamily="65" charset="-120"/>
                      </a:endParaRPr>
                    </a:p>
                    <a:p>
                      <a:pPr>
                        <a:lnSpc>
                          <a:spcPct val="150000"/>
                        </a:lnSpc>
                      </a:pPr>
                      <a:r>
                        <a:rPr lang="en-US" altLang="zh-TW" sz="1400" b="1" dirty="0" smtClean="0">
                          <a:latin typeface="標楷體" panose="03000509000000000000" pitchFamily="65" charset="-120"/>
                          <a:ea typeface="標楷體" panose="03000509000000000000" pitchFamily="65" charset="-120"/>
                        </a:rPr>
                        <a:t>4.</a:t>
                      </a:r>
                      <a:r>
                        <a:rPr lang="zh-TW" altLang="en-US" sz="1400" b="1" dirty="0" smtClean="0">
                          <a:latin typeface="標楷體" panose="03000509000000000000" pitchFamily="65" charset="-120"/>
                          <a:ea typeface="標楷體" panose="03000509000000000000" pitchFamily="65" charset="-120"/>
                        </a:rPr>
                        <a:t>學生生完成人文關懷的學習表現：</a:t>
                      </a:r>
                      <a:r>
                        <a:rPr lang="zh-TW" altLang="en-US" sz="1400" dirty="0" smtClean="0">
                          <a:latin typeface="標楷體" panose="03000509000000000000" pitchFamily="65" charset="-120"/>
                          <a:ea typeface="標楷體" panose="03000509000000000000" pitchFamily="65" charset="-120"/>
                        </a:rPr>
                        <a:t>學生更加瞭解弱勢教育政策相關利害關係人的真實現況與需求、學生更加了解教育部及相關基金會對弱勢教育的實踐行動、學生更加強化本身對教育弱勢關懷素養及行動承諾。</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2" name="圖片 1"/>
          <p:cNvPicPr>
            <a:picLocks noChangeAspect="1"/>
          </p:cNvPicPr>
          <p:nvPr/>
        </p:nvPicPr>
        <p:blipFill>
          <a:blip r:embed="rId2"/>
          <a:stretch>
            <a:fillRect/>
          </a:stretch>
        </p:blipFill>
        <p:spPr>
          <a:xfrm>
            <a:off x="6178378" y="0"/>
            <a:ext cx="6013622" cy="6858000"/>
          </a:xfrm>
          <a:prstGeom prst="rect">
            <a:avLst/>
          </a:prstGeom>
        </p:spPr>
      </p:pic>
    </p:spTree>
    <p:extLst>
      <p:ext uri="{BB962C8B-B14F-4D97-AF65-F5344CB8AC3E}">
        <p14:creationId xmlns:p14="http://schemas.microsoft.com/office/powerpoint/2010/main" val="36379110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extLst>
              <p:ext uri="{D42A27DB-BD31-4B8C-83A1-F6EECF244321}">
                <p14:modId xmlns:p14="http://schemas.microsoft.com/office/powerpoint/2010/main" val="2917797237"/>
              </p:ext>
            </p:extLst>
          </p:nvPr>
        </p:nvGraphicFramePr>
        <p:xfrm>
          <a:off x="0" y="0"/>
          <a:ext cx="6178378" cy="6837405"/>
        </p:xfrm>
        <a:graphic>
          <a:graphicData uri="http://schemas.openxmlformats.org/drawingml/2006/table">
            <a:tbl>
              <a:tblPr firstRow="1" bandRow="1">
                <a:tableStyleId>{00A15C55-8517-42AA-B614-E9B94910E393}</a:tableStyleId>
              </a:tblPr>
              <a:tblGrid>
                <a:gridCol w="1062681"/>
                <a:gridCol w="5115697"/>
              </a:tblGrid>
              <a:tr h="770772">
                <a:tc>
                  <a:txBody>
                    <a:bodyPr/>
                    <a:lstStyle/>
                    <a:p>
                      <a:r>
                        <a:rPr lang="zh-TW" altLang="en-US" sz="1400" dirty="0" smtClean="0">
                          <a:solidFill>
                            <a:schemeClr val="bg2">
                              <a:lumMod val="25000"/>
                            </a:schemeClr>
                          </a:solidFill>
                          <a:latin typeface="標楷體" panose="03000509000000000000" pitchFamily="65" charset="-120"/>
                          <a:ea typeface="標楷體" panose="03000509000000000000" pitchFamily="65" charset="-120"/>
                        </a:rPr>
                        <a:t>目標</a:t>
                      </a:r>
                      <a:endParaRPr lang="zh-TW" altLang="en-US" sz="1400" dirty="0">
                        <a:solidFill>
                          <a:schemeClr val="bg2">
                            <a:lumMod val="25000"/>
                          </a:schemeClr>
                        </a:solidFill>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pPr>
                      <a:r>
                        <a:rPr lang="zh-TW" altLang="en-US" sz="1400" dirty="0" smtClean="0">
                          <a:solidFill>
                            <a:schemeClr val="bg2">
                              <a:lumMod val="25000"/>
                            </a:schemeClr>
                          </a:solidFill>
                          <a:latin typeface="標楷體" panose="03000509000000000000" pitchFamily="65" charset="-120"/>
                          <a:ea typeface="標楷體" panose="03000509000000000000" pitchFamily="65" charset="-120"/>
                        </a:rPr>
                        <a:t>社會弱勢關懷講座融入人文關懷議題，提升學生對於社會弱勢關懷態度與行動承諾</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3559">
                <a:tc>
                  <a:txBody>
                    <a:bodyPr/>
                    <a:lstStyle/>
                    <a:p>
                      <a:r>
                        <a:rPr lang="zh-TW" altLang="zh-TW" sz="1400" b="1" kern="1200" dirty="0" smtClean="0">
                          <a:solidFill>
                            <a:schemeClr val="dk1"/>
                          </a:solidFill>
                          <a:effectLst/>
                          <a:latin typeface="標楷體" panose="03000509000000000000" pitchFamily="65" charset="-120"/>
                          <a:ea typeface="標楷體" panose="03000509000000000000" pitchFamily="65" charset="-120"/>
                          <a:cs typeface="+mn-cs"/>
                        </a:rPr>
                        <a:t>活動名稱</a:t>
                      </a:r>
                      <a:endParaRPr lang="zh-TW" altLang="en-US" sz="1400" dirty="0">
                        <a:latin typeface="標楷體" panose="03000509000000000000" pitchFamily="65" charset="-120"/>
                        <a:ea typeface="標楷體" panose="03000509000000000000"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pPr>
                      <a:r>
                        <a:rPr lang="zh-TW" altLang="zh-TW" sz="1400" kern="1200" dirty="0" smtClean="0">
                          <a:solidFill>
                            <a:schemeClr val="dk1"/>
                          </a:solidFill>
                          <a:effectLst/>
                          <a:latin typeface="標楷體" panose="03000509000000000000" pitchFamily="65" charset="-120"/>
                          <a:ea typeface="標楷體" panose="03000509000000000000" pitchFamily="65" charset="-120"/>
                          <a:cs typeface="+mn-cs"/>
                        </a:rPr>
                        <a:t>社會弱勢關懷講座</a:t>
                      </a:r>
                      <a:r>
                        <a:rPr lang="en-US" altLang="zh-TW" sz="1400" kern="1200" dirty="0" smtClean="0">
                          <a:solidFill>
                            <a:schemeClr val="dk1"/>
                          </a:solidFill>
                          <a:effectLst/>
                          <a:latin typeface="標楷體" panose="03000509000000000000" pitchFamily="65" charset="-120"/>
                          <a:ea typeface="標楷體" panose="03000509000000000000" pitchFamily="65" charset="-120"/>
                          <a:cs typeface="+mn-cs"/>
                        </a:rPr>
                        <a:t>-</a:t>
                      </a:r>
                      <a:r>
                        <a:rPr lang="zh-TW" altLang="zh-TW" sz="1400" kern="1200" dirty="0" smtClean="0">
                          <a:solidFill>
                            <a:schemeClr val="dk1"/>
                          </a:solidFill>
                          <a:effectLst/>
                          <a:latin typeface="標楷體" panose="03000509000000000000" pitchFamily="65" charset="-120"/>
                          <a:ea typeface="標楷體" panose="03000509000000000000" pitchFamily="65" charset="-120"/>
                          <a:cs typeface="+mn-cs"/>
                        </a:rPr>
                        <a:t>民間司法改革基金會冤案救濟經驗</a:t>
                      </a:r>
                      <a:endParaRPr lang="zh-TW" altLang="en-US" sz="1400" dirty="0">
                        <a:latin typeface="標楷體" panose="03000509000000000000" pitchFamily="65" charset="-120"/>
                        <a:ea typeface="標楷體" panose="03000509000000000000"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40015">
                <a:tc>
                  <a:txBody>
                    <a:bodyPr/>
                    <a:lstStyle/>
                    <a:p>
                      <a:pPr>
                        <a:spcAft>
                          <a:spcPts val="0"/>
                        </a:spcAft>
                      </a:pPr>
                      <a:r>
                        <a:rPr lang="zh-TW" altLang="en-US" sz="1200" kern="100" dirty="0" smtClean="0">
                          <a:effectLst/>
                          <a:latin typeface="標楷體" panose="03000509000000000000" pitchFamily="65" charset="-120"/>
                          <a:ea typeface="標楷體" panose="03000509000000000000" pitchFamily="65" charset="-120"/>
                          <a:cs typeface="Times New Roman" panose="02020603050405020304" pitchFamily="18" charset="0"/>
                        </a:rPr>
                        <a:t>活動紀錄</a:t>
                      </a:r>
                      <a:endParaRPr lang="zh-TW" sz="12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indent="-342900">
                        <a:lnSpc>
                          <a:spcPct val="150000"/>
                        </a:lnSpc>
                        <a:buFont typeface="+mj-lt"/>
                        <a:buAutoNum type="arabicPeriod"/>
                      </a:pPr>
                      <a:r>
                        <a:rPr lang="zh-TW" altLang="en-US" sz="1400" dirty="0" smtClean="0">
                          <a:latin typeface="標楷體" panose="03000509000000000000" pitchFamily="65" charset="-120"/>
                          <a:ea typeface="標楷體" panose="03000509000000000000" pitchFamily="65" charset="-120"/>
                        </a:rPr>
                        <a:t>活動日期：</a:t>
                      </a:r>
                      <a:r>
                        <a:rPr lang="en-US" altLang="zh-TW" sz="1400" dirty="0" smtClean="0">
                          <a:latin typeface="標楷體" panose="03000509000000000000" pitchFamily="65" charset="-120"/>
                          <a:ea typeface="標楷體" panose="03000509000000000000" pitchFamily="65" charset="-120"/>
                        </a:rPr>
                        <a:t>113</a:t>
                      </a:r>
                      <a:r>
                        <a:rPr lang="zh-TW" altLang="en-US" sz="1400" dirty="0" smtClean="0">
                          <a:latin typeface="標楷體" panose="03000509000000000000" pitchFamily="65" charset="-120"/>
                          <a:ea typeface="標楷體" panose="03000509000000000000" pitchFamily="65" charset="-120"/>
                        </a:rPr>
                        <a:t>年</a:t>
                      </a:r>
                      <a:r>
                        <a:rPr lang="en-US" altLang="zh-TW" sz="1400" dirty="0" smtClean="0">
                          <a:latin typeface="標楷體" panose="03000509000000000000" pitchFamily="65" charset="-120"/>
                          <a:ea typeface="標楷體" panose="03000509000000000000" pitchFamily="65" charset="-120"/>
                        </a:rPr>
                        <a:t>5</a:t>
                      </a:r>
                      <a:r>
                        <a:rPr lang="zh-TW" altLang="en-US" sz="1400" dirty="0" smtClean="0">
                          <a:latin typeface="標楷體" panose="03000509000000000000" pitchFamily="65" charset="-120"/>
                          <a:ea typeface="標楷體" panose="03000509000000000000" pitchFamily="65" charset="-120"/>
                        </a:rPr>
                        <a:t>月</a:t>
                      </a:r>
                      <a:r>
                        <a:rPr lang="en-US" altLang="zh-TW" sz="1400" dirty="0" smtClean="0">
                          <a:latin typeface="標楷體" panose="03000509000000000000" pitchFamily="65" charset="-120"/>
                          <a:ea typeface="標楷體" panose="03000509000000000000" pitchFamily="65" charset="-120"/>
                        </a:rPr>
                        <a:t>24</a:t>
                      </a:r>
                      <a:r>
                        <a:rPr lang="zh-TW" altLang="en-US" sz="1400" dirty="0" smtClean="0">
                          <a:latin typeface="標楷體" panose="03000509000000000000" pitchFamily="65" charset="-120"/>
                          <a:ea typeface="標楷體" panose="03000509000000000000" pitchFamily="65" charset="-120"/>
                        </a:rPr>
                        <a:t>日</a:t>
                      </a:r>
                      <a:r>
                        <a:rPr lang="en-US" altLang="zh-TW" sz="1400" dirty="0" smtClean="0">
                          <a:latin typeface="標楷體" panose="03000509000000000000" pitchFamily="65" charset="-120"/>
                          <a:ea typeface="標楷體" panose="03000509000000000000" pitchFamily="65" charset="-120"/>
                        </a:rPr>
                        <a:t>15: 00-17</a:t>
                      </a:r>
                      <a:r>
                        <a:rPr lang="zh-TW" altLang="en-US" sz="1400" dirty="0" smtClean="0">
                          <a:latin typeface="標楷體" panose="03000509000000000000" pitchFamily="65" charset="-120"/>
                          <a:ea typeface="標楷體" panose="03000509000000000000" pitchFamily="65" charset="-120"/>
                        </a:rPr>
                        <a:t>：</a:t>
                      </a:r>
                      <a:r>
                        <a:rPr lang="en-US" altLang="zh-TW" sz="1400" dirty="0" smtClean="0">
                          <a:latin typeface="標楷體" panose="03000509000000000000" pitchFamily="65" charset="-120"/>
                          <a:ea typeface="標楷體" panose="03000509000000000000" pitchFamily="65" charset="-120"/>
                        </a:rPr>
                        <a:t>00</a:t>
                      </a:r>
                    </a:p>
                    <a:p>
                      <a:pPr marL="342900" indent="-342900">
                        <a:lnSpc>
                          <a:spcPct val="150000"/>
                        </a:lnSpc>
                        <a:buFont typeface="+mj-lt"/>
                        <a:buAutoNum type="arabicPeriod"/>
                      </a:pPr>
                      <a:r>
                        <a:rPr lang="zh-TW" altLang="en-US" sz="1400" dirty="0" smtClean="0">
                          <a:latin typeface="標楷體" panose="03000509000000000000" pitchFamily="65" charset="-120"/>
                          <a:ea typeface="標楷體" panose="03000509000000000000" pitchFamily="65" charset="-120"/>
                        </a:rPr>
                        <a:t>活動地點：大孝館</a:t>
                      </a:r>
                      <a:r>
                        <a:rPr lang="en-US" altLang="zh-TW" sz="1400" dirty="0" smtClean="0">
                          <a:latin typeface="標楷體" panose="03000509000000000000" pitchFamily="65" charset="-120"/>
                          <a:ea typeface="標楷體" panose="03000509000000000000" pitchFamily="65" charset="-120"/>
                        </a:rPr>
                        <a:t>612</a:t>
                      </a:r>
                      <a:r>
                        <a:rPr lang="zh-TW" altLang="en-US" sz="1400" dirty="0" smtClean="0">
                          <a:latin typeface="標楷體" panose="03000509000000000000" pitchFamily="65" charset="-120"/>
                          <a:ea typeface="標楷體" panose="03000509000000000000" pitchFamily="65" charset="-120"/>
                        </a:rPr>
                        <a:t>教室</a:t>
                      </a:r>
                    </a:p>
                    <a:p>
                      <a:pPr marL="342900" indent="-342900">
                        <a:lnSpc>
                          <a:spcPct val="150000"/>
                        </a:lnSpc>
                        <a:buFont typeface="+mj-lt"/>
                        <a:buAutoNum type="arabicPeriod"/>
                      </a:pPr>
                      <a:r>
                        <a:rPr lang="zh-TW" altLang="en-US" sz="1400" dirty="0" smtClean="0">
                          <a:latin typeface="標楷體" panose="03000509000000000000" pitchFamily="65" charset="-120"/>
                          <a:ea typeface="標楷體" panose="03000509000000000000" pitchFamily="65" charset="-120"/>
                        </a:rPr>
                        <a:t>主 講 者：陳世偉老師（台灣藝術創生文化基金會執行長）</a:t>
                      </a:r>
                    </a:p>
                    <a:p>
                      <a:pPr marL="342900" indent="-342900">
                        <a:lnSpc>
                          <a:spcPct val="150000"/>
                        </a:lnSpc>
                        <a:buFont typeface="+mj-lt"/>
                        <a:buAutoNum type="arabicPeriod"/>
                      </a:pPr>
                      <a:r>
                        <a:rPr lang="zh-TW" altLang="en-US" sz="1400" dirty="0" smtClean="0">
                          <a:latin typeface="標楷體" panose="03000509000000000000" pitchFamily="65" charset="-120"/>
                          <a:ea typeface="標楷體" panose="03000509000000000000" pitchFamily="65" charset="-120"/>
                        </a:rPr>
                        <a:t>參與人數：</a:t>
                      </a:r>
                      <a:r>
                        <a:rPr lang="en-US" altLang="zh-TW" sz="1400" dirty="0" smtClean="0">
                          <a:latin typeface="標楷體" panose="03000509000000000000" pitchFamily="65" charset="-120"/>
                          <a:ea typeface="標楷體" panose="03000509000000000000" pitchFamily="65" charset="-120"/>
                        </a:rPr>
                        <a:t>20</a:t>
                      </a:r>
                      <a:r>
                        <a:rPr lang="zh-TW" altLang="en-US" sz="1400" dirty="0" smtClean="0">
                          <a:latin typeface="標楷體" panose="03000509000000000000" pitchFamily="65" charset="-120"/>
                          <a:ea typeface="標楷體" panose="03000509000000000000" pitchFamily="65" charset="-120"/>
                        </a:rPr>
                        <a:t>人（教師</a:t>
                      </a:r>
                      <a:r>
                        <a:rPr lang="en-US" altLang="zh-TW" sz="1400" dirty="0" smtClean="0">
                          <a:latin typeface="標楷體" panose="03000509000000000000" pitchFamily="65" charset="-120"/>
                          <a:ea typeface="標楷體" panose="03000509000000000000" pitchFamily="65" charset="-120"/>
                        </a:rPr>
                        <a:t>1</a:t>
                      </a:r>
                      <a:r>
                        <a:rPr lang="zh-TW" altLang="en-US" sz="1400" dirty="0" smtClean="0">
                          <a:latin typeface="標楷體" panose="03000509000000000000" pitchFamily="65" charset="-120"/>
                          <a:ea typeface="標楷體" panose="03000509000000000000" pitchFamily="65" charset="-120"/>
                        </a:rPr>
                        <a:t>人、學生實到</a:t>
                      </a:r>
                      <a:r>
                        <a:rPr lang="en-US" altLang="zh-TW" sz="1400" dirty="0" smtClean="0">
                          <a:latin typeface="標楷體" panose="03000509000000000000" pitchFamily="65" charset="-120"/>
                          <a:ea typeface="標楷體" panose="03000509000000000000" pitchFamily="65" charset="-120"/>
                        </a:rPr>
                        <a:t>18</a:t>
                      </a:r>
                      <a:r>
                        <a:rPr lang="zh-TW" altLang="en-US" sz="1400" dirty="0" smtClean="0">
                          <a:latin typeface="標楷體" panose="03000509000000000000" pitchFamily="65" charset="-120"/>
                          <a:ea typeface="標楷體" panose="03000509000000000000" pitchFamily="65" charset="-120"/>
                        </a:rPr>
                        <a:t>人，講師</a:t>
                      </a:r>
                      <a:r>
                        <a:rPr lang="en-US" altLang="zh-TW" sz="1400" dirty="0" smtClean="0">
                          <a:latin typeface="標楷體" panose="03000509000000000000" pitchFamily="65" charset="-120"/>
                          <a:ea typeface="標楷體" panose="03000509000000000000" pitchFamily="65" charset="-120"/>
                        </a:rPr>
                        <a:t>1</a:t>
                      </a:r>
                      <a:r>
                        <a:rPr lang="zh-TW" altLang="en-US" sz="1400" smtClean="0">
                          <a:latin typeface="標楷體" panose="03000509000000000000" pitchFamily="65" charset="-120"/>
                          <a:ea typeface="標楷體" panose="03000509000000000000" pitchFamily="65" charset="-120"/>
                        </a:rPr>
                        <a:t>人）</a:t>
                      </a:r>
                      <a:endParaRPr lang="zh-TW" altLang="en-US" sz="1400" dirty="0" smtClean="0">
                        <a:latin typeface="標楷體" panose="03000509000000000000" pitchFamily="65" charset="-120"/>
                        <a:ea typeface="標楷體" panose="03000509000000000000" pitchFamily="65" charset="-12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93059">
                <a:tc>
                  <a:txBody>
                    <a:bodyPr/>
                    <a:lstStyle/>
                    <a:p>
                      <a:pPr>
                        <a:spcAft>
                          <a:spcPts val="0"/>
                        </a:spcAft>
                      </a:pPr>
                      <a:r>
                        <a:rPr lang="zh-TW" altLang="en-US" sz="1200" kern="100" dirty="0" smtClean="0">
                          <a:effectLst/>
                          <a:latin typeface="標楷體" panose="03000509000000000000" pitchFamily="65" charset="-120"/>
                          <a:ea typeface="標楷體" panose="03000509000000000000" pitchFamily="65" charset="-120"/>
                          <a:cs typeface="Times New Roman" panose="02020603050405020304" pitchFamily="18" charset="0"/>
                        </a:rPr>
                        <a:t>活動成果</a:t>
                      </a:r>
                      <a:endParaRPr lang="zh-TW" sz="12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pPr>
                      <a:r>
                        <a:rPr lang="en-US" altLang="zh-TW" sz="1400" b="1" dirty="0" smtClean="0">
                          <a:latin typeface="標楷體" panose="03000509000000000000" pitchFamily="65" charset="-120"/>
                          <a:ea typeface="標楷體" panose="03000509000000000000" pitchFamily="65" charset="-120"/>
                        </a:rPr>
                        <a:t>1.</a:t>
                      </a:r>
                      <a:r>
                        <a:rPr lang="zh-TW" altLang="en-US" sz="1400" b="1" dirty="0" smtClean="0">
                          <a:latin typeface="標楷體" panose="03000509000000000000" pitchFamily="65" charset="-120"/>
                          <a:ea typeface="標楷體" panose="03000509000000000000" pitchFamily="65" charset="-120"/>
                        </a:rPr>
                        <a:t>學生人文關懷學習方式：</a:t>
                      </a:r>
                      <a:r>
                        <a:rPr lang="zh-TW" altLang="en-US" sz="1400" dirty="0" smtClean="0">
                          <a:latin typeface="標楷體" panose="03000509000000000000" pitchFamily="65" charset="-120"/>
                          <a:ea typeface="標楷體" panose="03000509000000000000" pitchFamily="65" charset="-120"/>
                        </a:rPr>
                        <a:t>透過具有地方創生政策實務經驗的講師進行分享，並透過學習單來引導學生進行後設思考及強化社會弱勢關懷素養。</a:t>
                      </a:r>
                      <a:endParaRPr lang="en-US" altLang="zh-TW" sz="1400" dirty="0" smtClean="0">
                        <a:latin typeface="標楷體" panose="03000509000000000000" pitchFamily="65" charset="-120"/>
                        <a:ea typeface="標楷體" panose="03000509000000000000" pitchFamily="65" charset="-120"/>
                      </a:endParaRPr>
                    </a:p>
                    <a:p>
                      <a:pPr>
                        <a:lnSpc>
                          <a:spcPct val="150000"/>
                        </a:lnSpc>
                      </a:pPr>
                      <a:r>
                        <a:rPr lang="en-US" altLang="zh-TW" sz="1400" b="1" dirty="0" smtClean="0">
                          <a:latin typeface="標楷體" panose="03000509000000000000" pitchFamily="65" charset="-120"/>
                          <a:ea typeface="標楷體" panose="03000509000000000000" pitchFamily="65" charset="-120"/>
                        </a:rPr>
                        <a:t>2.</a:t>
                      </a:r>
                      <a:r>
                        <a:rPr lang="zh-TW" altLang="en-US" sz="1400" b="1" dirty="0" smtClean="0">
                          <a:latin typeface="標楷體" panose="03000509000000000000" pitchFamily="65" charset="-120"/>
                          <a:ea typeface="標楷體" panose="03000509000000000000" pitchFamily="65" charset="-120"/>
                        </a:rPr>
                        <a:t>學生人文關懷學習可獲得核心能力：</a:t>
                      </a:r>
                      <a:r>
                        <a:rPr lang="zh-TW" altLang="en-US" sz="1400" dirty="0" smtClean="0">
                          <a:latin typeface="標楷體" panose="03000509000000000000" pitchFamily="65" charset="-120"/>
                          <a:ea typeface="標楷體" panose="03000509000000000000" pitchFamily="65" charset="-120"/>
                        </a:rPr>
                        <a:t>強化學生對目前地方創生現況的瞭解及增強其未來對地方創生及社會弱勢者關懷的行動承諾。</a:t>
                      </a:r>
                      <a:endParaRPr lang="en-US" altLang="zh-TW" sz="1400" dirty="0" smtClean="0">
                        <a:latin typeface="標楷體" panose="03000509000000000000" pitchFamily="65" charset="-120"/>
                        <a:ea typeface="標楷體" panose="03000509000000000000" pitchFamily="65" charset="-120"/>
                      </a:endParaRPr>
                    </a:p>
                    <a:p>
                      <a:pPr>
                        <a:lnSpc>
                          <a:spcPct val="150000"/>
                        </a:lnSpc>
                      </a:pPr>
                      <a:r>
                        <a:rPr lang="en-US" altLang="zh-TW" sz="1400" b="1" dirty="0" smtClean="0">
                          <a:latin typeface="標楷體" panose="03000509000000000000" pitchFamily="65" charset="-120"/>
                          <a:ea typeface="標楷體" panose="03000509000000000000" pitchFamily="65" charset="-120"/>
                        </a:rPr>
                        <a:t>3.</a:t>
                      </a:r>
                      <a:r>
                        <a:rPr lang="zh-TW" altLang="en-US" sz="1400" b="1" dirty="0" smtClean="0">
                          <a:latin typeface="標楷體" panose="03000509000000000000" pitchFamily="65" charset="-120"/>
                          <a:ea typeface="標楷體" panose="03000509000000000000" pitchFamily="65" charset="-120"/>
                        </a:rPr>
                        <a:t>學生人文關懷學習是否達到預期學習目標或獲得核心能力之相關評估方式</a:t>
                      </a:r>
                      <a:r>
                        <a:rPr lang="zh-TW" altLang="en-US" sz="1400" dirty="0" smtClean="0">
                          <a:latin typeface="標楷體" panose="03000509000000000000" pitchFamily="65" charset="-120"/>
                          <a:ea typeface="標楷體" panose="03000509000000000000" pitchFamily="65" charset="-120"/>
                        </a:rPr>
                        <a:t>：藉由學習單，讓參與同學針對陳世偉老師的地方創生實踐經驗進行紀錄與反思，及強化未來對地方創生與社會弱勢關懷的行動承諾。</a:t>
                      </a:r>
                      <a:endParaRPr lang="en-US" altLang="zh-TW" sz="1400" dirty="0" smtClean="0">
                        <a:latin typeface="標楷體" panose="03000509000000000000" pitchFamily="65" charset="-120"/>
                        <a:ea typeface="標楷體" panose="03000509000000000000" pitchFamily="65" charset="-120"/>
                      </a:endParaRPr>
                    </a:p>
                    <a:p>
                      <a:pPr>
                        <a:lnSpc>
                          <a:spcPct val="150000"/>
                        </a:lnSpc>
                      </a:pPr>
                      <a:r>
                        <a:rPr lang="en-US" altLang="zh-TW" sz="1400" b="1" dirty="0" smtClean="0">
                          <a:latin typeface="標楷體" panose="03000509000000000000" pitchFamily="65" charset="-120"/>
                          <a:ea typeface="標楷體" panose="03000509000000000000" pitchFamily="65" charset="-120"/>
                        </a:rPr>
                        <a:t>4.</a:t>
                      </a:r>
                      <a:r>
                        <a:rPr lang="zh-TW" altLang="en-US" sz="1400" b="1" dirty="0" smtClean="0">
                          <a:latin typeface="標楷體" panose="03000509000000000000" pitchFamily="65" charset="-120"/>
                          <a:ea typeface="標楷體" panose="03000509000000000000" pitchFamily="65" charset="-120"/>
                        </a:rPr>
                        <a:t>學生生完成人文關懷的學習表現：</a:t>
                      </a:r>
                      <a:r>
                        <a:rPr lang="zh-TW" altLang="en-US" sz="1400" dirty="0" smtClean="0">
                          <a:latin typeface="標楷體" panose="03000509000000000000" pitchFamily="65" charset="-120"/>
                          <a:ea typeface="標楷體" panose="03000509000000000000" pitchFamily="65" charset="-120"/>
                        </a:rPr>
                        <a:t>有許多同學願意進一步瞭解相關非營利組織的地方創生理念與行動，也願意更積極關懷社會弱勢的需求。</a:t>
                      </a:r>
                      <a:endParaRPr lang="zh-TW" altLang="en-US" sz="1400" dirty="0">
                        <a:latin typeface="標楷體" panose="03000509000000000000" pitchFamily="65" charset="-120"/>
                        <a:ea typeface="標楷體" panose="03000509000000000000" pitchFamily="65" charset="-12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2" name="圖片 1"/>
          <p:cNvPicPr>
            <a:picLocks noChangeAspect="1"/>
          </p:cNvPicPr>
          <p:nvPr/>
        </p:nvPicPr>
        <p:blipFill>
          <a:blip r:embed="rId2"/>
          <a:stretch>
            <a:fillRect/>
          </a:stretch>
        </p:blipFill>
        <p:spPr>
          <a:xfrm>
            <a:off x="6200775" y="13514"/>
            <a:ext cx="5991225" cy="6810375"/>
          </a:xfrm>
          <a:prstGeom prst="rect">
            <a:avLst/>
          </a:prstGeom>
        </p:spPr>
      </p:pic>
    </p:spTree>
    <p:extLst>
      <p:ext uri="{BB962C8B-B14F-4D97-AF65-F5344CB8AC3E}">
        <p14:creationId xmlns:p14="http://schemas.microsoft.com/office/powerpoint/2010/main" val="126334438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TotalTime>
  <Words>1090</Words>
  <Application>Microsoft Office PowerPoint</Application>
  <PresentationFormat>寬螢幕</PresentationFormat>
  <Paragraphs>56</Paragraphs>
  <Slides>4</Slides>
  <Notes>0</Notes>
  <HiddenSlides>0</HiddenSlides>
  <MMClips>0</MMClips>
  <ScaleCrop>false</ScaleCrop>
  <HeadingPairs>
    <vt:vector size="6" baseType="variant">
      <vt:variant>
        <vt:lpstr>使用字型</vt:lpstr>
      </vt:variant>
      <vt:variant>
        <vt:i4>6</vt:i4>
      </vt:variant>
      <vt:variant>
        <vt:lpstr>佈景主題</vt:lpstr>
      </vt:variant>
      <vt:variant>
        <vt:i4>1</vt:i4>
      </vt:variant>
      <vt:variant>
        <vt:lpstr>投影片標題</vt:lpstr>
      </vt:variant>
      <vt:variant>
        <vt:i4>4</vt:i4>
      </vt:variant>
    </vt:vector>
  </HeadingPairs>
  <TitlesOfParts>
    <vt:vector size="11" baseType="lpstr">
      <vt:lpstr>新細明體</vt:lpstr>
      <vt:lpstr>標楷體</vt:lpstr>
      <vt:lpstr>Arial</vt:lpstr>
      <vt:lpstr>Calibri</vt:lpstr>
      <vt:lpstr>Calibri Light</vt:lpstr>
      <vt:lpstr>Times New Roman</vt:lpstr>
      <vt:lpstr>Office 佈景主題</vt:lpstr>
      <vt:lpstr>PowerPoint 簡報</vt:lpstr>
      <vt:lpstr>PowerPoint 簡報</vt:lpstr>
      <vt:lpstr>PowerPoint 簡報</vt:lpstr>
      <vt:lpstr>PowerPoint 簡報</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Microsoft 帳戶</dc:creator>
  <cp:lastModifiedBy>Microsoft 帳戶</cp:lastModifiedBy>
  <cp:revision>9</cp:revision>
  <dcterms:created xsi:type="dcterms:W3CDTF">2024-05-27T08:23:15Z</dcterms:created>
  <dcterms:modified xsi:type="dcterms:W3CDTF">2024-05-27T08:46:07Z</dcterms:modified>
</cp:coreProperties>
</file>