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6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54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092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73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20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67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757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27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61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2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80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94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67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393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98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4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4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1C593-DE5A-46DD-9ED6-ED163538A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472" y="1746504"/>
            <a:ext cx="8926531" cy="3099860"/>
          </a:xfrm>
        </p:spPr>
        <p:txBody>
          <a:bodyPr/>
          <a:lstStyle/>
          <a:p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IR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議題分析成果</a:t>
            </a:r>
            <a:b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b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原住民族學生在校成績</a:t>
            </a:r>
            <a:b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與畢業離校問卷及</a:t>
            </a:r>
            <a:b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1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、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3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、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5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年畢業生流向調查公版問卷之相關性</a:t>
            </a:r>
            <a:endParaRPr lang="zh-TW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B5A00AC-B40C-44BE-8254-E88222291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46945"/>
            <a:ext cx="7766936" cy="1417279"/>
          </a:xfrm>
        </p:spPr>
        <p:txBody>
          <a:bodyPr>
            <a:normAutofit fontScale="77500" lnSpcReduction="20000"/>
          </a:bodyPr>
          <a:lstStyle/>
          <a:p>
            <a:endParaRPr lang="en-US" altLang="zh-TW" sz="3600" dirty="0"/>
          </a:p>
          <a:p>
            <a:r>
              <a:rPr lang="zh-TW" altLang="en-US" sz="3600" dirty="0"/>
              <a:t>永續發展暨校務研究中心  林川田</a:t>
            </a:r>
            <a:endParaRPr lang="en-US" altLang="zh-TW" sz="3600" dirty="0"/>
          </a:p>
          <a:p>
            <a:r>
              <a:rPr lang="en-US" altLang="zh-TW" sz="3600" dirty="0"/>
              <a:t>2024/06/27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2849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9555480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和一般生的工作內容與在校期間專業訓練課程相符程度上的差異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從學用相符角度：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年的原住民學生學用相符狀況略差於一般生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年的原住民學生學用相符狀況略優於一般生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076897"/>
              </p:ext>
            </p:extLst>
          </p:nvPr>
        </p:nvGraphicFramePr>
        <p:xfrm>
          <a:off x="3666744" y="3884167"/>
          <a:ext cx="8284463" cy="28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735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59655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1038434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1042415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學用相符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418212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非常符合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32.26%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符合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普通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不符合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非常不符合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48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討論建議</a:t>
            </a:r>
            <a:endParaRPr lang="zh-TW" alt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7048"/>
            <a:ext cx="8530674" cy="5330952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強化畢業生流向調查與資料收集</a:t>
            </a:r>
            <a:r>
              <a:rPr lang="zh-TW" altLang="zh-TW" sz="3600" b="1" dirty="0">
                <a:effectLst/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投入資源提升畢業生流向調查的參與率和資料準確性，並為原住民學生設計專屬調查。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800" b="1" dirty="0">
                <a:effectLst/>
                <a:latin typeface="+mn-ea"/>
                <a:cs typeface="Times New Roman" panose="02020603050405020304" pitchFamily="18" charset="0"/>
              </a:rPr>
              <a:t>建立原住民學生校友聯絡網絡</a:t>
            </a:r>
            <a:r>
              <a:rPr lang="zh-TW" altLang="zh-TW" sz="3800" b="1" dirty="0">
                <a:effectLst/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8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設立原住民畢業生校友會，促進校友間的交流與合作，並提供在職場上的支援和指導。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800" b="1" dirty="0">
                <a:effectLst/>
                <a:latin typeface="+mn-ea"/>
                <a:cs typeface="Times New Roman" panose="02020603050405020304" pitchFamily="18" charset="0"/>
              </a:rPr>
              <a:t>追蹤與分析原民畢業生發展狀況</a:t>
            </a:r>
            <a:r>
              <a:rPr lang="zh-TW" altLang="zh-TW" sz="3800" b="1" dirty="0">
                <a:effectLst/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8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持續追蹤原住民畢業生職涯發展情況，收集和分析相關數據並根據結果調整學務工作策略。</a:t>
            </a:r>
            <a:endParaRPr lang="zh-TW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276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478" y="3566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研究目的與方法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2" y="1677416"/>
            <a:ext cx="8356938" cy="434848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隨著高等教育對於個人發展和職業前景的重要性日益增加，瞭解原住民族學生畢業流向變得至關重要。特別是從高等教育的角度出發，探討這些學生畢業後的去向，可以為大學學務單位和相關機構提供有價值的參考，從而制定更具針對性的支持政策和措施。</a:t>
            </a:r>
          </a:p>
        </p:txBody>
      </p:sp>
    </p:spTree>
    <p:extLst>
      <p:ext uri="{BB962C8B-B14F-4D97-AF65-F5344CB8AC3E}">
        <p14:creationId xmlns:p14="http://schemas.microsoft.com/office/powerpoint/2010/main" val="168036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432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研究目的與方法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18" y="1320800"/>
            <a:ext cx="9061026" cy="55372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資料收集：</a:t>
            </a:r>
          </a:p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一、	原住民學生名單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從教職員專區中教務管理之學籍管理系統，收集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106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107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108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109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110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學年度包含</a:t>
            </a:r>
            <a:r>
              <a:rPr lang="zh-TW" altLang="en-US" sz="2400" b="1" dirty="0">
                <a:solidFill>
                  <a:srgbClr val="7030A0"/>
                </a:solidFill>
                <a:effectLst/>
                <a:latin typeface="+mn-ea"/>
                <a:cs typeface="Times New Roman" panose="02020603050405020304" pitchFamily="18" charset="0"/>
              </a:rPr>
              <a:t>「身份屬性」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的資料，建立一般生、原民生、特殊生名單。</a:t>
            </a:r>
          </a:p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二、	</a:t>
            </a:r>
            <a:r>
              <a:rPr lang="en-US" altLang="zh-TW" sz="3600" b="1" dirty="0"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在校歷程與</a:t>
            </a:r>
            <a:r>
              <a:rPr lang="en-US" altLang="zh-TW" sz="3600" b="1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畢業流向資料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從教職員專區中學務管理之畢業生流向調查系統，收集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110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112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學年度畢業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年共通填答資料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110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112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學年度畢業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年共通填答資料</a:t>
            </a:r>
          </a:p>
        </p:txBody>
      </p:sp>
    </p:spTree>
    <p:extLst>
      <p:ext uri="{BB962C8B-B14F-4D97-AF65-F5344CB8AC3E}">
        <p14:creationId xmlns:p14="http://schemas.microsoft.com/office/powerpoint/2010/main" val="294526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432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研究目的與方法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0800"/>
            <a:ext cx="10259568" cy="55372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資料分析：</a:t>
            </a:r>
          </a:p>
          <a:p>
            <a:pPr lvl="1"/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從畢業生流向調查共同填答資料中建構六項指標：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(1)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畢業流向、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(2)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工作性質、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(3)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平均月薪、　　　　　　　　　　　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(4)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能用相符：專業能力與工作要求符合程度、　　　　　　　　　　　　　　　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(5)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整體滿意：對工作整體滿意度、　　　　　　　　　　　　　　　　　　　　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(6)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學用相符：工作內容與在校期間專業訓練課程相符程度。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以樞鈕分析比較</a:t>
            </a:r>
            <a:r>
              <a:rPr lang="en-US" altLang="zh-TW" sz="3400" b="1" dirty="0">
                <a:effectLst/>
                <a:latin typeface="+mn-ea"/>
                <a:cs typeface="Times New Roman" panose="02020603050405020304" pitchFamily="18" charset="0"/>
              </a:rPr>
              <a:t>110</a:t>
            </a:r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學年度到</a:t>
            </a:r>
            <a:r>
              <a:rPr lang="en-US" altLang="zh-TW" sz="3400" b="1" dirty="0">
                <a:effectLst/>
                <a:latin typeface="+mn-ea"/>
                <a:cs typeface="Times New Roman" panose="02020603050405020304" pitchFamily="18" charset="0"/>
              </a:rPr>
              <a:t>112</a:t>
            </a:r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學年度的三年間，日間部已畢業滿</a:t>
            </a:r>
            <a:r>
              <a:rPr lang="en-US" altLang="zh-TW" sz="3400" b="1" dirty="0"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年及已畢業滿</a:t>
            </a:r>
            <a:r>
              <a:rPr lang="en-US" altLang="zh-TW" sz="3400" b="1" dirty="0"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3400" b="1" dirty="0">
                <a:effectLst/>
                <a:latin typeface="+mn-ea"/>
                <a:cs typeface="Times New Roman" panose="02020603050405020304" pitchFamily="18" charset="0"/>
              </a:rPr>
              <a:t>年的　　　　　一般生、原民生、特殊生在六項指標上的表現。</a:t>
            </a:r>
          </a:p>
          <a:p>
            <a:endParaRPr lang="zh-TW" altLang="en-US" sz="24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9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11530584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和一般生在畢業流向上的差異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從就業角度</a:t>
            </a:r>
            <a:r>
              <a:rPr lang="en-US" altLang="zh-TW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工作中</a:t>
            </a:r>
            <a:r>
              <a:rPr lang="en-US" altLang="zh-TW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)</a:t>
            </a:r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(63.24%)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略優於一般生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(78.26%)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略優於一般生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253242"/>
              </p:ext>
            </p:extLst>
          </p:nvPr>
        </p:nvGraphicFramePr>
        <p:xfrm>
          <a:off x="1252728" y="3222373"/>
          <a:ext cx="10820401" cy="354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4058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52107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917029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76452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884568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917029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879158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畢業流向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工作中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含全職、兼職、實習、留職停薪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50.77%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全職在學中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「就讀國內研究所」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10.29%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18.46%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全職在學中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「海外留學」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服役中、待役中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含義務役、替代役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尋找工作中／目前待業中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準備考試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55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家管／料理家務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2076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0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11530584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和一般生在工作性質上的差異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從就業角度</a:t>
            </a:r>
            <a:r>
              <a:rPr lang="en-US" altLang="zh-TW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全職</a:t>
            </a:r>
            <a:r>
              <a:rPr lang="en-US" altLang="zh-TW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)</a:t>
            </a:r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(90.24%)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表現略優於一般生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(88.24%)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表現不如一般生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024201"/>
              </p:ext>
            </p:extLst>
          </p:nvPr>
        </p:nvGraphicFramePr>
        <p:xfrm>
          <a:off x="1792224" y="3222373"/>
          <a:ext cx="10280903" cy="166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129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09621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871306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32753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840464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871306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835324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工作性質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88.24%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77.42%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部分工時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含兼職、部分工時與實習等</a:t>
                      </a:r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38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11530584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和一般生在平均月薪上的差異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從薪資分佈角度：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年的原住民學生薪資分佈略差於一般生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年的原住民學生薪資分佈略差於一般生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042248"/>
              </p:ext>
            </p:extLst>
          </p:nvPr>
        </p:nvGraphicFramePr>
        <p:xfrm>
          <a:off x="1252728" y="3222373"/>
          <a:ext cx="10820401" cy="316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4058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52107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917029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76452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884568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917029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879158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畢業流向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約新台幣</a:t>
                      </a:r>
                      <a:r>
                        <a:rPr lang="en-US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22,000</a:t>
                      </a:r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元以下或不方便回答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約新台幣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22,001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元至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31,000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約新台幣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31,001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元至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40,000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41.18%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約新台幣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40,001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元至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49,000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約新台幣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49,001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元至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60,000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約新台幣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60,001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元至</a:t>
                      </a:r>
                      <a:r>
                        <a:rPr kumimoji="0" lang="en-US" altLang="zh-TW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100,000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554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63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9509760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和一般生在專業能力與工作要求符合程度上的差異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從能用相符角度：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年的原住民學生能用相符狀況優於一般生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年的原住民學生能用相符狀況優於一般生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270216"/>
              </p:ext>
            </p:extLst>
          </p:nvPr>
        </p:nvGraphicFramePr>
        <p:xfrm>
          <a:off x="3666744" y="3884167"/>
          <a:ext cx="8284463" cy="28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735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59655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1038434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1042415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能用相符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418212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非常符合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符合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38.18%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普通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不符合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非常不符合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50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0" y="945008"/>
            <a:ext cx="11530584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和一般生對工作整體滿意度的差異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36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從工作滿意角度：</a:t>
            </a:r>
            <a:endParaRPr lang="en-US" altLang="zh-TW" sz="36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年的原住民學生工作滿意狀況優於一般生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畢業滿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年的原住民學生工作滿意狀況優於一般生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2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lvl="1"/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1942"/>
              </p:ext>
            </p:extLst>
          </p:nvPr>
        </p:nvGraphicFramePr>
        <p:xfrm>
          <a:off x="3666744" y="3884167"/>
          <a:ext cx="8284463" cy="28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735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859655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1038434">
                  <a:extLst>
                    <a:ext uri="{9D8B030D-6E8A-4147-A177-3AD203B41FA5}">
                      <a16:colId xmlns:a16="http://schemas.microsoft.com/office/drawing/2014/main" val="982112549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259392942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  <a:gridCol w="1042415">
                  <a:extLst>
                    <a:ext uri="{9D8B030D-6E8A-4147-A177-3AD203B41FA5}">
                      <a16:colId xmlns:a16="http://schemas.microsoft.com/office/drawing/2014/main" val="179586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能用相符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特殊生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zh-TW" altLang="en-US" sz="2400" b="1" dirty="0"/>
                        <a:t>畢業後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1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3</a:t>
                      </a:r>
                      <a:r>
                        <a:rPr lang="zh-TW" altLang="en-US" sz="2400" b="1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63705"/>
                  </a:ext>
                </a:extLst>
              </a:tr>
              <a:tr h="418212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非常滿意</a:t>
                      </a:r>
                      <a:endParaRPr lang="zh-TW" alt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21.62%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32.26%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滿意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普通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不滿意</a:t>
                      </a:r>
                      <a:endParaRPr kumimoji="0" lang="zh-TW" alt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微軟正黑體" panose="020B0604030504040204" pitchFamily="34" charset="-120"/>
                          <a:cs typeface="+mn-cs"/>
                        </a:rPr>
                        <a:t>非常不滿意</a:t>
                      </a:r>
                      <a:endParaRPr lang="zh-TW" alt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40769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</TotalTime>
  <Words>1392</Words>
  <Application>Microsoft Office PowerPoint</Application>
  <PresentationFormat>寬螢幕</PresentationFormat>
  <Paragraphs>331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Times New Roman</vt:lpstr>
      <vt:lpstr>Trebuchet MS</vt:lpstr>
      <vt:lpstr>Wingdings 3</vt:lpstr>
      <vt:lpstr>多面向</vt:lpstr>
      <vt:lpstr>IR議題分析成果  原住民族學生在校成績 與畢業離校問卷及 1、3、5年畢業生流向調查公版問卷之相關性</vt:lpstr>
      <vt:lpstr>研究目的與方法</vt:lpstr>
      <vt:lpstr>研究目的與方法</vt:lpstr>
      <vt:lpstr>研究目的與方法</vt:lpstr>
      <vt:lpstr>研究結果</vt:lpstr>
      <vt:lpstr>研究結果</vt:lpstr>
      <vt:lpstr>研究結果</vt:lpstr>
      <vt:lpstr>研究結果</vt:lpstr>
      <vt:lpstr>研究結果</vt:lpstr>
      <vt:lpstr>研究結果</vt:lpstr>
      <vt:lpstr>討論建議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IR議題分析成果  分析原住民族學生與一般生之在校歷程與學習成效差異</dc:title>
  <dc:creator>川田 林</dc:creator>
  <cp:lastModifiedBy>川田 林</cp:lastModifiedBy>
  <cp:revision>30</cp:revision>
  <dcterms:created xsi:type="dcterms:W3CDTF">2024-06-26T22:15:22Z</dcterms:created>
  <dcterms:modified xsi:type="dcterms:W3CDTF">2024-06-27T03:50:47Z</dcterms:modified>
</cp:coreProperties>
</file>