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257" r:id="rId5"/>
    <p:sldId id="260" r:id="rId6"/>
    <p:sldId id="261" r:id="rId7"/>
    <p:sldId id="258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9C8F1-F553-4686-8D35-9BF36020EF5C}" type="datetimeFigureOut">
              <a:rPr lang="zh-TW" altLang="en-US" smtClean="0"/>
              <a:t>2024/6/27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FD2E-D7A1-46FF-8C12-8F9408427B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7867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輔助字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9C8F1-F553-4686-8D35-9BF36020EF5C}" type="datetimeFigureOut">
              <a:rPr lang="zh-TW" altLang="en-US" smtClean="0"/>
              <a:t>2024/6/27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FD2E-D7A1-46FF-8C12-8F9408427B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96541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輔助字幕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9C8F1-F553-4686-8D35-9BF36020EF5C}" type="datetimeFigureOut">
              <a:rPr lang="zh-TW" altLang="en-US" smtClean="0"/>
              <a:t>2024/6/27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FD2E-D7A1-46FF-8C12-8F9408427B0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60925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9C8F1-F553-4686-8D35-9BF36020EF5C}" type="datetimeFigureOut">
              <a:rPr lang="zh-TW" altLang="en-US" smtClean="0"/>
              <a:t>2024/6/27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FD2E-D7A1-46FF-8C12-8F9408427B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17315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9C8F1-F553-4686-8D35-9BF36020EF5C}" type="datetimeFigureOut">
              <a:rPr lang="zh-TW" altLang="en-US" smtClean="0"/>
              <a:t>2024/6/27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FD2E-D7A1-46FF-8C12-8F9408427B0E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220182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9C8F1-F553-4686-8D35-9BF36020EF5C}" type="datetimeFigureOut">
              <a:rPr lang="zh-TW" altLang="en-US" smtClean="0"/>
              <a:t>2024/6/27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FD2E-D7A1-46FF-8C12-8F9408427B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36767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9C8F1-F553-4686-8D35-9BF36020EF5C}" type="datetimeFigureOut">
              <a:rPr lang="zh-TW" altLang="en-US" smtClean="0"/>
              <a:t>2024/6/27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FD2E-D7A1-46FF-8C12-8F9408427B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77575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9C8F1-F553-4686-8D35-9BF36020EF5C}" type="datetimeFigureOut">
              <a:rPr lang="zh-TW" altLang="en-US" smtClean="0"/>
              <a:t>2024/6/27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FD2E-D7A1-46FF-8C12-8F9408427B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8272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9C8F1-F553-4686-8D35-9BF36020EF5C}" type="datetimeFigureOut">
              <a:rPr lang="zh-TW" altLang="en-US" smtClean="0"/>
              <a:t>2024/6/27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FD2E-D7A1-46FF-8C12-8F9408427B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84614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9C8F1-F553-4686-8D35-9BF36020EF5C}" type="datetimeFigureOut">
              <a:rPr lang="zh-TW" altLang="en-US" smtClean="0"/>
              <a:t>2024/6/27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FD2E-D7A1-46FF-8C12-8F9408427B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920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9C8F1-F553-4686-8D35-9BF36020EF5C}" type="datetimeFigureOut">
              <a:rPr lang="zh-TW" altLang="en-US" smtClean="0"/>
              <a:t>2024/6/27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FD2E-D7A1-46FF-8C12-8F9408427B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88014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9C8F1-F553-4686-8D35-9BF36020EF5C}" type="datetimeFigureOut">
              <a:rPr lang="zh-TW" altLang="en-US" smtClean="0"/>
              <a:t>2024/6/27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FD2E-D7A1-46FF-8C12-8F9408427B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5942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9C8F1-F553-4686-8D35-9BF36020EF5C}" type="datetimeFigureOut">
              <a:rPr lang="zh-TW" altLang="en-US" smtClean="0"/>
              <a:t>2024/6/27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FD2E-D7A1-46FF-8C12-8F9408427B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767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9C8F1-F553-4686-8D35-9BF36020EF5C}" type="datetimeFigureOut">
              <a:rPr lang="zh-TW" altLang="en-US" smtClean="0"/>
              <a:t>2024/6/27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FD2E-D7A1-46FF-8C12-8F9408427B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73931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9C8F1-F553-4686-8D35-9BF36020EF5C}" type="datetimeFigureOut">
              <a:rPr lang="zh-TW" altLang="en-US" smtClean="0"/>
              <a:t>2024/6/27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FD2E-D7A1-46FF-8C12-8F9408427B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41988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9C8F1-F553-4686-8D35-9BF36020EF5C}" type="datetimeFigureOut">
              <a:rPr lang="zh-TW" altLang="en-US" smtClean="0"/>
              <a:t>2024/6/27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8FD2E-D7A1-46FF-8C12-8F9408427B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81409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9C8F1-F553-4686-8D35-9BF36020EF5C}" type="datetimeFigureOut">
              <a:rPr lang="zh-TW" altLang="en-US" smtClean="0"/>
              <a:t>2024/6/27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B28FD2E-D7A1-46FF-8C12-8F9408427B0E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541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FE1C593-DE5A-46DD-9ED6-ED163538A3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950976"/>
            <a:ext cx="7766936" cy="3099860"/>
          </a:xfrm>
        </p:spPr>
        <p:txBody>
          <a:bodyPr/>
          <a:lstStyle/>
          <a:p>
            <a:r>
              <a:rPr lang="en-US" altLang="zh-TW" sz="4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Times New Roman"/>
              </a:rPr>
              <a:t>IR</a:t>
            </a:r>
            <a:r>
              <a:rPr lang="zh-TW" altLang="en-US" sz="4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Times New Roman"/>
              </a:rPr>
              <a:t>議題分析成果</a:t>
            </a:r>
            <a:br>
              <a:rPr lang="en-US" altLang="zh-TW" sz="4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Times New Roman"/>
              </a:rPr>
            </a:br>
            <a:br>
              <a:rPr lang="en-US" altLang="zh-TW" sz="4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Times New Roman"/>
              </a:rPr>
            </a:br>
            <a:r>
              <a:rPr lang="zh-TW" altLang="en-US" sz="4800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Times New Roman"/>
              </a:rPr>
              <a:t>分析原住民族學生與一般生之在校歷程與學習成效差異</a:t>
            </a:r>
            <a:endParaRPr lang="zh-TW" altLang="en-US" sz="4800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AB5A00AC-B40C-44BE-8254-E882222914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417279"/>
          </a:xfrm>
        </p:spPr>
        <p:txBody>
          <a:bodyPr>
            <a:normAutofit fontScale="77500" lnSpcReduction="20000"/>
          </a:bodyPr>
          <a:lstStyle/>
          <a:p>
            <a:endParaRPr lang="en-US" altLang="zh-TW" sz="3600" dirty="0"/>
          </a:p>
          <a:p>
            <a:r>
              <a:rPr lang="zh-TW" altLang="en-US" sz="3600" dirty="0"/>
              <a:t>永續發展暨校務研究中心  林川田</a:t>
            </a:r>
            <a:endParaRPr lang="en-US" altLang="zh-TW" sz="3600" dirty="0"/>
          </a:p>
          <a:p>
            <a:r>
              <a:rPr lang="en-US" altLang="zh-TW" sz="3600" dirty="0"/>
              <a:t>2024/06/27</a:t>
            </a:r>
            <a:endParaRPr lang="zh-TW" altLang="en-US" sz="3600" dirty="0"/>
          </a:p>
        </p:txBody>
      </p:sp>
    </p:spTree>
    <p:extLst>
      <p:ext uri="{BB962C8B-B14F-4D97-AF65-F5344CB8AC3E}">
        <p14:creationId xmlns:p14="http://schemas.microsoft.com/office/powerpoint/2010/main" val="528493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EE71EF9-D3EC-4244-8467-82324EC6A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478" y="356616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研究目的與方法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C9D4B42-A32A-4205-8394-98FA915721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742" y="1677416"/>
            <a:ext cx="8091762" cy="4348480"/>
          </a:xfrm>
        </p:spPr>
        <p:txBody>
          <a:bodyPr>
            <a:normAutofit/>
          </a:bodyPr>
          <a:lstStyle/>
          <a:p>
            <a:r>
              <a:rPr lang="zh-TW" altLang="en-US" sz="2400" b="1" dirty="0">
                <a:effectLst/>
                <a:latin typeface="+mn-ea"/>
                <a:cs typeface="Times New Roman" panose="02020603050405020304" pitchFamily="18" charset="0"/>
              </a:rPr>
              <a:t>原住民學生在學業表現和教育經驗方面面臨特定挑戰。這些挑戰可能源於文化背景、經濟條件、語言障礙等　多種因素。相比之下，非原住民學生通常在這些方面　享有較多優勢。</a:t>
            </a:r>
            <a:endParaRPr lang="en-US" altLang="zh-TW" sz="2400" b="1" dirty="0">
              <a:effectLst/>
              <a:latin typeface="+mn-ea"/>
              <a:cs typeface="Times New Roman" panose="02020603050405020304" pitchFamily="18" charset="0"/>
            </a:endParaRPr>
          </a:p>
          <a:p>
            <a:endParaRPr lang="en-US" altLang="zh-TW" sz="2400" b="1" dirty="0">
              <a:effectLst/>
              <a:latin typeface="+mn-ea"/>
              <a:cs typeface="Times New Roman" panose="02020603050405020304" pitchFamily="18" charset="0"/>
            </a:endParaRPr>
          </a:p>
          <a:p>
            <a:r>
              <a:rPr lang="zh-TW" altLang="en-US" sz="2400" b="1" dirty="0">
                <a:effectLst/>
                <a:latin typeface="+mn-ea"/>
                <a:cs typeface="Times New Roman" panose="02020603050405020304" pitchFamily="18" charset="0"/>
              </a:rPr>
              <a:t>為了更全面地了解這些差異，可以通過對比原住民學生和非原住民學生教育成果的關鍵因素，幫助學校更好地理解和支持原住民族學生，並提供學校政策和實踐建議，促進學校的包容性和多樣性。</a:t>
            </a:r>
          </a:p>
        </p:txBody>
      </p:sp>
    </p:spTree>
    <p:extLst>
      <p:ext uri="{BB962C8B-B14F-4D97-AF65-F5344CB8AC3E}">
        <p14:creationId xmlns:p14="http://schemas.microsoft.com/office/powerpoint/2010/main" val="1680366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EE71EF9-D3EC-4244-8467-82324EC6A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74320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研究目的與方法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C9D4B42-A32A-4205-8394-98FA915721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318" y="1320800"/>
            <a:ext cx="9061026" cy="5330952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effectLst/>
                <a:latin typeface="+mn-ea"/>
                <a:cs typeface="Times New Roman" panose="02020603050405020304" pitchFamily="18" charset="0"/>
              </a:rPr>
              <a:t>資料收集：</a:t>
            </a:r>
          </a:p>
          <a:p>
            <a:r>
              <a:rPr lang="zh-TW" altLang="en-US" sz="3600" b="1" dirty="0">
                <a:effectLst/>
                <a:latin typeface="+mn-ea"/>
                <a:cs typeface="Times New Roman" panose="02020603050405020304" pitchFamily="18" charset="0"/>
              </a:rPr>
              <a:t>一、	原住民學生名單。</a:t>
            </a:r>
            <a:endParaRPr lang="en-US" altLang="zh-TW" sz="3600" b="1" dirty="0">
              <a:effectLst/>
              <a:latin typeface="+mn-ea"/>
              <a:cs typeface="Times New Roman" panose="02020603050405020304" pitchFamily="18" charset="0"/>
            </a:endParaRPr>
          </a:p>
          <a:p>
            <a:r>
              <a:rPr lang="zh-TW" altLang="en-US" sz="2400" b="1" dirty="0">
                <a:effectLst/>
                <a:latin typeface="+mn-ea"/>
                <a:cs typeface="Times New Roman" panose="02020603050405020304" pitchFamily="18" charset="0"/>
              </a:rPr>
              <a:t>從教職員專區中教務管理之學籍管理系統，收集</a:t>
            </a:r>
            <a:r>
              <a:rPr lang="en-US" altLang="zh-TW" sz="2400" b="1" dirty="0">
                <a:effectLst/>
                <a:latin typeface="+mn-ea"/>
                <a:cs typeface="Times New Roman" panose="02020603050405020304" pitchFamily="18" charset="0"/>
              </a:rPr>
              <a:t>111</a:t>
            </a:r>
            <a:r>
              <a:rPr lang="zh-TW" altLang="en-US" sz="2400" b="1" dirty="0">
                <a:effectLst/>
                <a:latin typeface="+mn-ea"/>
                <a:cs typeface="Times New Roman" panose="02020603050405020304" pitchFamily="18" charset="0"/>
              </a:rPr>
              <a:t>學年度包含</a:t>
            </a:r>
            <a:r>
              <a:rPr lang="zh-TW" altLang="en-US" sz="2400" b="1" dirty="0">
                <a:solidFill>
                  <a:srgbClr val="7030A0"/>
                </a:solidFill>
                <a:effectLst/>
                <a:latin typeface="+mn-ea"/>
                <a:cs typeface="Times New Roman" panose="02020603050405020304" pitchFamily="18" charset="0"/>
              </a:rPr>
              <a:t>「身份屬性」</a:t>
            </a:r>
            <a:r>
              <a:rPr lang="zh-TW" altLang="en-US" sz="2400" b="1" dirty="0">
                <a:effectLst/>
                <a:latin typeface="+mn-ea"/>
                <a:cs typeface="Times New Roman" panose="02020603050405020304" pitchFamily="18" charset="0"/>
              </a:rPr>
              <a:t>的資料，建立一般生、原民生、特殊生名單。</a:t>
            </a:r>
          </a:p>
          <a:p>
            <a:r>
              <a:rPr lang="zh-TW" altLang="en-US" sz="3600" b="1" dirty="0">
                <a:effectLst/>
                <a:latin typeface="+mn-ea"/>
                <a:cs typeface="Times New Roman" panose="02020603050405020304" pitchFamily="18" charset="0"/>
              </a:rPr>
              <a:t>二、	在校歷程與學習成效資料。</a:t>
            </a:r>
            <a:endParaRPr lang="en-US" altLang="zh-TW" sz="3600" b="1" dirty="0">
              <a:effectLst/>
              <a:latin typeface="+mn-ea"/>
              <a:cs typeface="Times New Roman" panose="02020603050405020304" pitchFamily="18" charset="0"/>
            </a:endParaRPr>
          </a:p>
          <a:p>
            <a:r>
              <a:rPr lang="zh-TW" altLang="en-US" sz="2400" b="1" dirty="0">
                <a:effectLst/>
                <a:latin typeface="+mn-ea"/>
                <a:cs typeface="Times New Roman" panose="02020603050405020304" pitchFamily="18" charset="0"/>
              </a:rPr>
              <a:t>以</a:t>
            </a:r>
            <a:r>
              <a:rPr lang="en-US" altLang="zh-TW" sz="2400" b="1" dirty="0">
                <a:effectLst/>
                <a:latin typeface="+mn-ea"/>
                <a:cs typeface="Times New Roman" panose="02020603050405020304" pitchFamily="18" charset="0"/>
              </a:rPr>
              <a:t>111</a:t>
            </a:r>
            <a:r>
              <a:rPr lang="zh-TW" altLang="en-US" sz="2400" b="1" dirty="0">
                <a:effectLst/>
                <a:latin typeface="+mn-ea"/>
                <a:cs typeface="Times New Roman" panose="02020603050405020304" pitchFamily="18" charset="0"/>
              </a:rPr>
              <a:t>學年度華岡生活與學習現況調查問卷中</a:t>
            </a:r>
            <a:r>
              <a:rPr lang="zh-TW" altLang="en-US" sz="2400" b="1" dirty="0">
                <a:solidFill>
                  <a:srgbClr val="7030A0"/>
                </a:solidFill>
                <a:effectLst/>
                <a:latin typeface="+mn-ea"/>
                <a:cs typeface="Times New Roman" panose="02020603050405020304" pitchFamily="18" charset="0"/>
              </a:rPr>
              <a:t>「教育期望」</a:t>
            </a:r>
            <a:r>
              <a:rPr lang="zh-TW" altLang="en-US" sz="2400" b="1" dirty="0">
                <a:effectLst/>
                <a:latin typeface="+mn-ea"/>
                <a:cs typeface="Times New Roman" panose="02020603050405020304" pitchFamily="18" charset="0"/>
              </a:rPr>
              <a:t>為 在校歷程指標，以</a:t>
            </a:r>
            <a:r>
              <a:rPr lang="en-US" altLang="zh-TW" sz="2400" b="1" dirty="0">
                <a:solidFill>
                  <a:srgbClr val="7030A0"/>
                </a:solidFill>
                <a:effectLst/>
                <a:latin typeface="+mn-ea"/>
                <a:cs typeface="Times New Roman" panose="02020603050405020304" pitchFamily="18" charset="0"/>
              </a:rPr>
              <a:t>111</a:t>
            </a:r>
            <a:r>
              <a:rPr lang="zh-TW" altLang="en-US" sz="2400" b="1" dirty="0">
                <a:solidFill>
                  <a:srgbClr val="7030A0"/>
                </a:solidFill>
                <a:effectLst/>
                <a:latin typeface="+mn-ea"/>
                <a:cs typeface="Times New Roman" panose="02020603050405020304" pitchFamily="18" charset="0"/>
              </a:rPr>
              <a:t>學年度上、下學期成績</a:t>
            </a:r>
            <a:r>
              <a:rPr lang="zh-TW" altLang="en-US" sz="2400" b="1" dirty="0">
                <a:effectLst/>
                <a:latin typeface="+mn-ea"/>
                <a:cs typeface="Times New Roman" panose="02020603050405020304" pitchFamily="18" charset="0"/>
              </a:rPr>
              <a:t>為學習成效指標，檢視原民生與一般生的差異。</a:t>
            </a:r>
          </a:p>
        </p:txBody>
      </p:sp>
    </p:spTree>
    <p:extLst>
      <p:ext uri="{BB962C8B-B14F-4D97-AF65-F5344CB8AC3E}">
        <p14:creationId xmlns:p14="http://schemas.microsoft.com/office/powerpoint/2010/main" val="2945262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D965BE2-96E7-4698-B279-95BE35BDE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190" y="27560"/>
            <a:ext cx="8596668" cy="917448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研究結果</a:t>
            </a:r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58FE431D-63B5-41EA-A0AD-4DF48284C8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22209"/>
              </p:ext>
            </p:extLst>
          </p:nvPr>
        </p:nvGraphicFramePr>
        <p:xfrm>
          <a:off x="7206379" y="1648524"/>
          <a:ext cx="4985621" cy="518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13311">
                  <a:extLst>
                    <a:ext uri="{9D8B030D-6E8A-4147-A177-3AD203B41FA5}">
                      <a16:colId xmlns:a16="http://schemas.microsoft.com/office/drawing/2014/main" val="3432569156"/>
                    </a:ext>
                  </a:extLst>
                </a:gridCol>
                <a:gridCol w="1201978">
                  <a:extLst>
                    <a:ext uri="{9D8B030D-6E8A-4147-A177-3AD203B41FA5}">
                      <a16:colId xmlns:a16="http://schemas.microsoft.com/office/drawing/2014/main" val="631611119"/>
                    </a:ext>
                  </a:extLst>
                </a:gridCol>
                <a:gridCol w="1170332">
                  <a:extLst>
                    <a:ext uri="{9D8B030D-6E8A-4147-A177-3AD203B41FA5}">
                      <a16:colId xmlns:a16="http://schemas.microsoft.com/office/drawing/2014/main" val="3294551426"/>
                    </a:ext>
                  </a:extLst>
                </a:gridCol>
              </a:tblGrid>
              <a:tr h="6477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/>
                        <a:t>教育期望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/>
                        <a:t>原民生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/>
                        <a:t>一般生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54585588"/>
                  </a:ext>
                </a:extLst>
              </a:tr>
              <a:tr h="647740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學習職場技能</a:t>
                      </a:r>
                      <a:endParaRPr lang="zh-TW" alt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rgbClr val="FF0000"/>
                          </a:solidFill>
                        </a:rPr>
                        <a:t>2.33</a:t>
                      </a:r>
                      <a:endParaRPr lang="zh-TW" alt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/>
                        <a:t>2.52</a:t>
                      </a:r>
                      <a:endParaRPr lang="zh-TW" alt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6499531"/>
                  </a:ext>
                </a:extLst>
              </a:tr>
              <a:tr h="647740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激發求知熱情</a:t>
                      </a:r>
                      <a:endParaRPr lang="zh-TW" alt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rgbClr val="FF0000"/>
                          </a:solidFill>
                        </a:rPr>
                        <a:t>2.33</a:t>
                      </a:r>
                      <a:endParaRPr lang="zh-TW" alt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/>
                        <a:t>2.48</a:t>
                      </a:r>
                      <a:endParaRPr lang="zh-TW" alt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97587996"/>
                  </a:ext>
                </a:extLst>
              </a:tr>
              <a:tr h="647740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釐清價值道德</a:t>
                      </a:r>
                      <a:endParaRPr lang="zh-TW" alt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rgbClr val="FF0000"/>
                          </a:solidFill>
                        </a:rPr>
                        <a:t>2.33</a:t>
                      </a:r>
                      <a:endParaRPr lang="zh-TW" alt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/>
                        <a:t>2.51</a:t>
                      </a:r>
                      <a:endParaRPr lang="zh-TW" alt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07877728"/>
                  </a:ext>
                </a:extLst>
              </a:tr>
              <a:tr h="647740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修讀更高學位</a:t>
                      </a:r>
                      <a:endParaRPr lang="zh-TW" alt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>
                          <a:solidFill>
                            <a:srgbClr val="FF0000"/>
                          </a:solidFill>
                        </a:rPr>
                        <a:t>2.17</a:t>
                      </a:r>
                      <a:endParaRPr lang="zh-TW" altLang="en-US" sz="2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/>
                        <a:t>2.35</a:t>
                      </a:r>
                      <a:endParaRPr lang="zh-TW" alt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9311133"/>
                  </a:ext>
                </a:extLst>
              </a:tr>
              <a:tr h="647740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廣深通識教育</a:t>
                      </a:r>
                      <a:endParaRPr lang="zh-TW" alt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/>
                        <a:t>2.33</a:t>
                      </a:r>
                      <a:endParaRPr lang="zh-TW" alt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/>
                        <a:t>2.31</a:t>
                      </a:r>
                      <a:endParaRPr lang="zh-TW" alt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13133025"/>
                  </a:ext>
                </a:extLst>
              </a:tr>
              <a:tr h="6477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/>
                        <a:t>接觸多元族群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/>
                        <a:t>2.50</a:t>
                      </a:r>
                      <a:endParaRPr lang="zh-TW" alt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/>
                        <a:t>2.49</a:t>
                      </a:r>
                      <a:endParaRPr lang="zh-TW" alt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9101783"/>
                  </a:ext>
                </a:extLst>
              </a:tr>
              <a:tr h="6477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b="1" dirty="0"/>
                        <a:t>提供專業知識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/>
                        <a:t>2.50</a:t>
                      </a:r>
                      <a:endParaRPr lang="zh-TW" altLang="en-US" sz="24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2400" b="1" dirty="0"/>
                        <a:t>2.52</a:t>
                      </a:r>
                      <a:endParaRPr lang="zh-TW" altLang="en-US" sz="240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03761594"/>
                  </a:ext>
                </a:extLst>
              </a:tr>
            </a:tbl>
          </a:graphicData>
        </a:graphic>
      </p:graphicFrame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B4307C7D-1B36-4283-85CB-EB2C5DDBDAF9}"/>
              </a:ext>
            </a:extLst>
          </p:cNvPr>
          <p:cNvSpPr txBox="1">
            <a:spLocks/>
          </p:cNvSpPr>
          <p:nvPr/>
        </p:nvSpPr>
        <p:spPr>
          <a:xfrm>
            <a:off x="64008" y="957328"/>
            <a:ext cx="9043416" cy="5702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zh-TW" sz="3600" b="1" dirty="0">
                <a:latin typeface="+mn-ea"/>
                <a:cs typeface="Times New Roman" panose="02020603050405020304" pitchFamily="18" charset="0"/>
              </a:rPr>
              <a:t>原住民學生</a:t>
            </a:r>
            <a:r>
              <a:rPr lang="zh-TW" altLang="en-US" sz="3600" b="1" dirty="0">
                <a:latin typeface="+mn-ea"/>
                <a:cs typeface="Times New Roman" panose="02020603050405020304" pitchFamily="18" charset="0"/>
              </a:rPr>
              <a:t>和一般生在教育期望上的差異</a:t>
            </a:r>
            <a:r>
              <a:rPr lang="zh-TW" altLang="zh-TW" sz="3600" b="1" dirty="0">
                <a:latin typeface="+mn-ea"/>
                <a:cs typeface="Times New Roman" panose="02020603050405020304" pitchFamily="18" charset="0"/>
              </a:rPr>
              <a:t>：</a:t>
            </a:r>
            <a:endParaRPr lang="en-US" altLang="zh-TW" sz="3600" b="1" dirty="0">
              <a:latin typeface="+mn-ea"/>
              <a:cs typeface="Times New Roman" panose="02020603050405020304" pitchFamily="18" charset="0"/>
            </a:endParaRPr>
          </a:p>
          <a:p>
            <a:pPr lvl="1"/>
            <a:r>
              <a:rPr lang="zh-TW" altLang="en-US" sz="2400" b="1" dirty="0">
                <a:latin typeface="+mn-ea"/>
                <a:cs typeface="Times New Roman" panose="02020603050405020304" pitchFamily="18" charset="0"/>
              </a:rPr>
              <a:t>對於</a:t>
            </a:r>
            <a:r>
              <a:rPr lang="zh-TW" altLang="en-US" sz="2400" b="1" dirty="0">
                <a:solidFill>
                  <a:srgbClr val="7030A0"/>
                </a:solidFill>
                <a:latin typeface="+mn-ea"/>
                <a:cs typeface="Times New Roman" panose="02020603050405020304" pitchFamily="18" charset="0"/>
              </a:rPr>
              <a:t>提供學習職場技能的機會</a:t>
            </a:r>
            <a:r>
              <a:rPr lang="zh-TW" altLang="en-US" sz="2400" b="1" dirty="0">
                <a:latin typeface="+mn-ea"/>
                <a:cs typeface="Times New Roman" panose="02020603050405020304" pitchFamily="18" charset="0"/>
              </a:rPr>
              <a:t>，　　　　　　　　　　　　</a:t>
            </a:r>
            <a:r>
              <a:rPr lang="zh-TW" altLang="zh-TW" sz="2400" b="1" dirty="0">
                <a:latin typeface="+mn-ea"/>
                <a:cs typeface="Times New Roman" panose="02020603050405020304" pitchFamily="18" charset="0"/>
              </a:rPr>
              <a:t>原民生</a:t>
            </a:r>
            <a:r>
              <a:rPr lang="zh-TW" altLang="en-US" sz="2400" b="1" dirty="0">
                <a:latin typeface="+mn-ea"/>
                <a:cs typeface="Times New Roman" panose="02020603050405020304" pitchFamily="18" charset="0"/>
              </a:rPr>
              <a:t>的期望</a:t>
            </a:r>
            <a:r>
              <a:rPr lang="en-US" altLang="zh-TW" sz="2400" b="1" dirty="0">
                <a:latin typeface="+mn-ea"/>
                <a:cs typeface="Times New Roman" panose="02020603050405020304" pitchFamily="18" charset="0"/>
              </a:rPr>
              <a:t>(2.33)</a:t>
            </a:r>
            <a:r>
              <a:rPr lang="zh-TW" altLang="en-US" sz="2400" b="1" dirty="0">
                <a:latin typeface="+mn-ea"/>
                <a:cs typeface="Times New Roman" panose="02020603050405020304" pitchFamily="18" charset="0"/>
              </a:rPr>
              <a:t>低於一般生</a:t>
            </a:r>
            <a:r>
              <a:rPr lang="zh-TW" altLang="zh-TW" sz="2400" b="1" dirty="0">
                <a:latin typeface="+mn-ea"/>
                <a:cs typeface="Times New Roman" panose="02020603050405020304" pitchFamily="18" charset="0"/>
              </a:rPr>
              <a:t>。</a:t>
            </a:r>
            <a:endParaRPr lang="en-US" altLang="zh-TW" sz="2400" b="1" dirty="0">
              <a:latin typeface="+mn-ea"/>
              <a:cs typeface="Times New Roman" panose="02020603050405020304" pitchFamily="18" charset="0"/>
            </a:endParaRPr>
          </a:p>
          <a:p>
            <a:pPr lvl="1"/>
            <a:r>
              <a:rPr lang="zh-TW" altLang="en-US" sz="2400" b="1" dirty="0">
                <a:latin typeface="+mn-ea"/>
                <a:cs typeface="Times New Roman" panose="02020603050405020304" pitchFamily="18" charset="0"/>
              </a:rPr>
              <a:t>對於</a:t>
            </a:r>
            <a:r>
              <a:rPr lang="zh-TW" altLang="en-US" sz="2400" b="1" dirty="0">
                <a:solidFill>
                  <a:srgbClr val="7030A0"/>
                </a:solidFill>
                <a:latin typeface="+mn-ea"/>
                <a:cs typeface="Times New Roman" panose="02020603050405020304" pitchFamily="18" charset="0"/>
              </a:rPr>
              <a:t>提供能激發求知熱情的機會</a:t>
            </a:r>
            <a:r>
              <a:rPr lang="zh-TW" altLang="en-US" sz="2400" b="1" dirty="0">
                <a:latin typeface="+mn-ea"/>
                <a:cs typeface="Times New Roman" panose="02020603050405020304" pitchFamily="18" charset="0"/>
              </a:rPr>
              <a:t>，　　　　　　　　　　　原民生的期望</a:t>
            </a:r>
            <a:r>
              <a:rPr lang="en-US" altLang="zh-TW" sz="2400" b="1" dirty="0">
                <a:latin typeface="+mn-ea"/>
                <a:cs typeface="Times New Roman" panose="02020603050405020304" pitchFamily="18" charset="0"/>
              </a:rPr>
              <a:t>(2.33)</a:t>
            </a:r>
            <a:r>
              <a:rPr lang="zh-TW" altLang="en-US" sz="2400" b="1" dirty="0">
                <a:latin typeface="+mn-ea"/>
                <a:cs typeface="Times New Roman" panose="02020603050405020304" pitchFamily="18" charset="0"/>
              </a:rPr>
              <a:t>低於一般生。</a:t>
            </a:r>
            <a:endParaRPr lang="en-US" altLang="zh-TW" sz="2400" b="1" dirty="0">
              <a:latin typeface="+mn-ea"/>
              <a:cs typeface="Times New Roman" panose="02020603050405020304" pitchFamily="18" charset="0"/>
            </a:endParaRPr>
          </a:p>
          <a:p>
            <a:pPr lvl="1"/>
            <a:r>
              <a:rPr lang="zh-TW" altLang="en-US" sz="2400" b="1" dirty="0">
                <a:latin typeface="+mn-ea"/>
                <a:cs typeface="Times New Roman" panose="02020603050405020304" pitchFamily="18" charset="0"/>
              </a:rPr>
              <a:t>對於</a:t>
            </a:r>
            <a:r>
              <a:rPr lang="zh-TW" altLang="en-US" sz="2400" b="1" dirty="0">
                <a:solidFill>
                  <a:srgbClr val="7030A0"/>
                </a:solidFill>
                <a:latin typeface="+mn-ea"/>
                <a:cs typeface="Times New Roman" panose="02020603050405020304" pitchFamily="18" charset="0"/>
              </a:rPr>
              <a:t>提供可釐清個人價值觀或道德觀的經驗</a:t>
            </a:r>
            <a:r>
              <a:rPr lang="zh-TW" altLang="en-US" sz="2400" b="1" dirty="0">
                <a:latin typeface="+mn-ea"/>
                <a:cs typeface="Times New Roman" panose="02020603050405020304" pitchFamily="18" charset="0"/>
              </a:rPr>
              <a:t>，　　　　　　原民生的期望</a:t>
            </a:r>
            <a:r>
              <a:rPr lang="en-US" altLang="zh-TW" sz="2400" b="1" dirty="0">
                <a:latin typeface="+mn-ea"/>
                <a:cs typeface="Times New Roman" panose="02020603050405020304" pitchFamily="18" charset="0"/>
              </a:rPr>
              <a:t>(2.33)</a:t>
            </a:r>
            <a:r>
              <a:rPr lang="zh-TW" altLang="en-US" sz="2400" b="1" dirty="0">
                <a:latin typeface="+mn-ea"/>
                <a:cs typeface="Times New Roman" panose="02020603050405020304" pitchFamily="18" charset="0"/>
              </a:rPr>
              <a:t>低於一般生。</a:t>
            </a:r>
            <a:endParaRPr lang="en-US" altLang="zh-TW" sz="2400" b="1" dirty="0">
              <a:latin typeface="+mn-ea"/>
              <a:cs typeface="Times New Roman" panose="02020603050405020304" pitchFamily="18" charset="0"/>
            </a:endParaRPr>
          </a:p>
          <a:p>
            <a:pPr lvl="1"/>
            <a:r>
              <a:rPr lang="zh-TW" altLang="en-US" sz="2400" b="1" dirty="0">
                <a:latin typeface="+mn-ea"/>
                <a:cs typeface="Times New Roman" panose="02020603050405020304" pitchFamily="18" charset="0"/>
              </a:rPr>
              <a:t>對於</a:t>
            </a:r>
            <a:r>
              <a:rPr lang="zh-TW" altLang="en-US" sz="2400" b="1" dirty="0">
                <a:solidFill>
                  <a:srgbClr val="7030A0"/>
                </a:solidFill>
                <a:latin typeface="+mn-ea"/>
                <a:cs typeface="Times New Roman" panose="02020603050405020304" pitchFamily="18" charset="0"/>
              </a:rPr>
              <a:t>能夠進入研究所修讀更高學位</a:t>
            </a:r>
            <a:r>
              <a:rPr lang="zh-TW" altLang="en-US" sz="2400" b="1" dirty="0">
                <a:latin typeface="+mn-ea"/>
                <a:cs typeface="Times New Roman" panose="02020603050405020304" pitchFamily="18" charset="0"/>
              </a:rPr>
              <a:t>，　　　　　　　　　　原民生的期望</a:t>
            </a:r>
            <a:r>
              <a:rPr lang="en-US" altLang="zh-TW" sz="2400" b="1" dirty="0">
                <a:latin typeface="+mn-ea"/>
                <a:cs typeface="Times New Roman" panose="02020603050405020304" pitchFamily="18" charset="0"/>
              </a:rPr>
              <a:t>(2.17)</a:t>
            </a:r>
            <a:r>
              <a:rPr lang="zh-TW" altLang="en-US" sz="2400" b="1" dirty="0">
                <a:latin typeface="+mn-ea"/>
                <a:cs typeface="Times New Roman" panose="02020603050405020304" pitchFamily="18" charset="0"/>
              </a:rPr>
              <a:t>低於一般生。</a:t>
            </a:r>
            <a:endParaRPr lang="en-US" altLang="zh-TW" sz="2400" b="1" dirty="0">
              <a:latin typeface="+mn-ea"/>
              <a:cs typeface="Times New Roman" panose="02020603050405020304" pitchFamily="18" charset="0"/>
            </a:endParaRPr>
          </a:p>
          <a:p>
            <a:pPr lvl="1"/>
            <a:r>
              <a:rPr lang="zh-TW" altLang="en-US" sz="2400" b="1" dirty="0">
                <a:latin typeface="+mn-ea"/>
                <a:cs typeface="Times New Roman" panose="02020603050405020304" pitchFamily="18" charset="0"/>
              </a:rPr>
              <a:t>對於</a:t>
            </a:r>
            <a:r>
              <a:rPr lang="zh-TW" altLang="en-US" sz="2400" b="1" dirty="0">
                <a:solidFill>
                  <a:srgbClr val="7030A0"/>
                </a:solidFill>
                <a:latin typeface="+mn-ea"/>
                <a:cs typeface="Times New Roman" panose="02020603050405020304" pitchFamily="18" charset="0"/>
              </a:rPr>
              <a:t>兼顧廣度與深度的通識教育</a:t>
            </a:r>
            <a:r>
              <a:rPr lang="zh-TW" altLang="en-US" sz="2400" b="1" dirty="0">
                <a:latin typeface="+mn-ea"/>
                <a:cs typeface="Times New Roman" panose="02020603050405020304" pitchFamily="18" charset="0"/>
              </a:rPr>
              <a:t>、　　　　　　　　　　　</a:t>
            </a:r>
            <a:r>
              <a:rPr lang="zh-TW" altLang="en-US" sz="2400" b="1" dirty="0">
                <a:solidFill>
                  <a:srgbClr val="7030A0"/>
                </a:solidFill>
                <a:latin typeface="+mn-ea"/>
                <a:cs typeface="Times New Roman" panose="02020603050405020304" pitchFamily="18" charset="0"/>
              </a:rPr>
              <a:t>有機會接觸不同背景的人</a:t>
            </a:r>
            <a:r>
              <a:rPr lang="zh-TW" altLang="en-US" sz="2400" b="1" dirty="0">
                <a:latin typeface="+mn-ea"/>
                <a:cs typeface="Times New Roman" panose="02020603050405020304" pitchFamily="18" charset="0"/>
              </a:rPr>
              <a:t>、　　　　　　　　　　　　　　</a:t>
            </a:r>
            <a:r>
              <a:rPr lang="zh-TW" altLang="en-US" sz="2400" b="1" dirty="0">
                <a:solidFill>
                  <a:srgbClr val="7030A0"/>
                </a:solidFill>
                <a:latin typeface="+mn-ea"/>
                <a:cs typeface="Times New Roman" panose="02020603050405020304" pitchFamily="18" charset="0"/>
              </a:rPr>
              <a:t>提供特定學科或研究領域的專業知識</a:t>
            </a:r>
            <a:r>
              <a:rPr lang="zh-TW" altLang="en-US" sz="2400" b="1" dirty="0">
                <a:latin typeface="+mn-ea"/>
                <a:cs typeface="Times New Roman" panose="02020603050405020304" pitchFamily="18" charset="0"/>
              </a:rPr>
              <a:t>，　　　　　　　　　原民生的期望</a:t>
            </a:r>
            <a:r>
              <a:rPr lang="en-US" altLang="zh-TW" sz="2400" b="1" dirty="0">
                <a:latin typeface="+mn-ea"/>
                <a:cs typeface="Times New Roman" panose="02020603050405020304" pitchFamily="18" charset="0"/>
              </a:rPr>
              <a:t>(2.33~2.52)</a:t>
            </a:r>
            <a:r>
              <a:rPr lang="zh-TW" altLang="en-US" sz="2400" b="1" dirty="0">
                <a:latin typeface="+mn-ea"/>
                <a:cs typeface="Times New Roman" panose="02020603050405020304" pitchFamily="18" charset="0"/>
              </a:rPr>
              <a:t>與一般生相近</a:t>
            </a:r>
            <a:endParaRPr lang="en-US" altLang="zh-TW" sz="2400" b="1" dirty="0">
              <a:latin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30199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D965BE2-96E7-4698-B279-95BE35BDE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190" y="27560"/>
            <a:ext cx="8596668" cy="917448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研究結果</a:t>
            </a:r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B4307C7D-1B36-4283-85CB-EB2C5DDBDAF9}"/>
              </a:ext>
            </a:extLst>
          </p:cNvPr>
          <p:cNvSpPr txBox="1">
            <a:spLocks/>
          </p:cNvSpPr>
          <p:nvPr/>
        </p:nvSpPr>
        <p:spPr>
          <a:xfrm>
            <a:off x="64008" y="957328"/>
            <a:ext cx="5742432" cy="5702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zh-TW" sz="3600" b="1" dirty="0">
                <a:latin typeface="+mn-ea"/>
                <a:cs typeface="Times New Roman" panose="02020603050405020304" pitchFamily="18" charset="0"/>
              </a:rPr>
              <a:t>原住民學生</a:t>
            </a:r>
            <a:r>
              <a:rPr lang="zh-TW" altLang="en-US" sz="3600" b="1" dirty="0">
                <a:latin typeface="+mn-ea"/>
                <a:cs typeface="Times New Roman" panose="02020603050405020304" pitchFamily="18" charset="0"/>
              </a:rPr>
              <a:t>和一般生　　在學習成效上的差異</a:t>
            </a:r>
            <a:r>
              <a:rPr lang="zh-TW" altLang="zh-TW" sz="3600" b="1" dirty="0">
                <a:latin typeface="+mn-ea"/>
                <a:cs typeface="Times New Roman" panose="02020603050405020304" pitchFamily="18" charset="0"/>
              </a:rPr>
              <a:t>：</a:t>
            </a:r>
            <a:endParaRPr lang="en-US" altLang="zh-TW" sz="3600" b="1" dirty="0">
              <a:latin typeface="+mn-ea"/>
              <a:cs typeface="Times New Roman" panose="02020603050405020304" pitchFamily="18" charset="0"/>
            </a:endParaRPr>
          </a:p>
          <a:p>
            <a:pPr lvl="1"/>
            <a:r>
              <a:rPr lang="zh-TW" altLang="en-US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整體而言，　　　　　　　　　　原民生</a:t>
            </a:r>
            <a:r>
              <a:rPr lang="en-US" altLang="zh-TW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111</a:t>
            </a:r>
            <a:r>
              <a:rPr lang="zh-TW" altLang="en-US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學年度上學期成績</a:t>
            </a:r>
            <a:r>
              <a:rPr lang="en-US" altLang="zh-TW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(61.59)</a:t>
            </a:r>
            <a:r>
              <a:rPr lang="zh-TW" altLang="en-US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低於一般生</a:t>
            </a:r>
            <a:r>
              <a:rPr lang="en-US" altLang="zh-TW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(72.60)</a:t>
            </a:r>
            <a:r>
              <a:rPr lang="zh-TW" altLang="en-US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，　　　　　　亦低於非原住民之特殊生</a:t>
            </a:r>
            <a:r>
              <a:rPr lang="en-US" altLang="zh-TW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(72.51)</a:t>
            </a:r>
            <a:r>
              <a:rPr lang="zh-TW" altLang="en-US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。唯有法學院狀況不同，　　　　　原民生</a:t>
            </a:r>
            <a:r>
              <a:rPr lang="en-US" altLang="zh-TW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111</a:t>
            </a:r>
            <a:r>
              <a:rPr lang="zh-TW" altLang="en-US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學年度上學期成績</a:t>
            </a:r>
            <a:r>
              <a:rPr lang="en-US" altLang="zh-TW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(74.87)</a:t>
            </a:r>
            <a:r>
              <a:rPr lang="zh-TW" altLang="en-US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略高於一般生</a:t>
            </a:r>
            <a:r>
              <a:rPr lang="en-US" altLang="zh-TW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(73.94)</a:t>
            </a:r>
            <a:r>
              <a:rPr lang="zh-TW" altLang="en-US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。</a:t>
            </a:r>
            <a:endParaRPr lang="en-US" altLang="zh-TW" sz="2400" b="1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7" name="表格 7">
            <a:extLst>
              <a:ext uri="{FF2B5EF4-FFF2-40B4-BE49-F238E27FC236}">
                <a16:creationId xmlns:a16="http://schemas.microsoft.com/office/drawing/2014/main" id="{F7973BB8-BD06-46FC-93C3-93FFDEC04A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1796412"/>
              </p:ext>
            </p:extLst>
          </p:nvPr>
        </p:nvGraphicFramePr>
        <p:xfrm>
          <a:off x="6007608" y="1035876"/>
          <a:ext cx="6120384" cy="5711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8920">
                  <a:extLst>
                    <a:ext uri="{9D8B030D-6E8A-4147-A177-3AD203B41FA5}">
                      <a16:colId xmlns:a16="http://schemas.microsoft.com/office/drawing/2014/main" val="2170000808"/>
                    </a:ext>
                  </a:extLst>
                </a:gridCol>
                <a:gridCol w="1115568">
                  <a:extLst>
                    <a:ext uri="{9D8B030D-6E8A-4147-A177-3AD203B41FA5}">
                      <a16:colId xmlns:a16="http://schemas.microsoft.com/office/drawing/2014/main" val="3111152858"/>
                    </a:ext>
                  </a:extLst>
                </a:gridCol>
                <a:gridCol w="1103953">
                  <a:extLst>
                    <a:ext uri="{9D8B030D-6E8A-4147-A177-3AD203B41FA5}">
                      <a16:colId xmlns:a16="http://schemas.microsoft.com/office/drawing/2014/main" val="1261963160"/>
                    </a:ext>
                  </a:extLst>
                </a:gridCol>
                <a:gridCol w="1111943">
                  <a:extLst>
                    <a:ext uri="{9D8B030D-6E8A-4147-A177-3AD203B41FA5}">
                      <a16:colId xmlns:a16="http://schemas.microsoft.com/office/drawing/2014/main" val="8445989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/>
                        <a:t>學院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/>
                        <a:t>原民生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/>
                        <a:t>一般生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/>
                        <a:t>特殊生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6869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zh-TW" alt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工學院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59.81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70.41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59.05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17848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zh-TW" alt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文學院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64.01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69.33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69.34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35998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zh-TW" altLang="en-US" sz="24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法學院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74.87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73.94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89.00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46636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zh-TW" alt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社會科學院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59.86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72.01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65.15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4513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zh-TW" altLang="en-US" sz="24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商學院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59.66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72.11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70.08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07556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zh-TW" altLang="en-US" sz="24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國際暨外語學院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64.26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74.07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76.76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43554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zh-TW" alt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教育學院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71.13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80.16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73.12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520762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zh-TW" altLang="en-US" sz="24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理學院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61.26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68.38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70.78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7754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zh-TW" altLang="en-US" sz="24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新聞暨傳播學院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68.82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76.28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75.14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33634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zh-TW" altLang="en-US" sz="24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農學院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67.75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74.24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65.21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3924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zh-TW" altLang="en-US" sz="24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環境設計學院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40.12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71.35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65.91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54231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zh-TW" altLang="en-US" sz="24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藝術學院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56.61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74.92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80.01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15762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zh-TW" altLang="en-US" sz="24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體育運動健康學院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53.95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67.59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72.19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82486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zh-TW" alt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全部學院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61.59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72.60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72.51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927265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4871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D965BE2-96E7-4698-B279-95BE35BDE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8190" y="27560"/>
            <a:ext cx="8596668" cy="917448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研究結果</a:t>
            </a:r>
          </a:p>
        </p:txBody>
      </p:sp>
      <p:sp>
        <p:nvSpPr>
          <p:cNvPr id="5" name="內容版面配置區 2">
            <a:extLst>
              <a:ext uri="{FF2B5EF4-FFF2-40B4-BE49-F238E27FC236}">
                <a16:creationId xmlns:a16="http://schemas.microsoft.com/office/drawing/2014/main" id="{B4307C7D-1B36-4283-85CB-EB2C5DDBDAF9}"/>
              </a:ext>
            </a:extLst>
          </p:cNvPr>
          <p:cNvSpPr txBox="1">
            <a:spLocks/>
          </p:cNvSpPr>
          <p:nvPr/>
        </p:nvSpPr>
        <p:spPr>
          <a:xfrm>
            <a:off x="64008" y="945008"/>
            <a:ext cx="5897880" cy="57026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zh-TW" sz="3600" b="1" dirty="0">
                <a:latin typeface="+mn-ea"/>
                <a:cs typeface="Times New Roman" panose="02020603050405020304" pitchFamily="18" charset="0"/>
              </a:rPr>
              <a:t>原住民學生</a:t>
            </a:r>
            <a:r>
              <a:rPr lang="zh-TW" altLang="en-US" sz="3600" b="1" dirty="0">
                <a:latin typeface="+mn-ea"/>
                <a:cs typeface="Times New Roman" panose="02020603050405020304" pitchFamily="18" charset="0"/>
              </a:rPr>
              <a:t>和一般生　　在學習成效上的差異</a:t>
            </a:r>
            <a:r>
              <a:rPr lang="zh-TW" altLang="zh-TW" sz="3600" b="1" dirty="0">
                <a:latin typeface="+mn-ea"/>
                <a:cs typeface="Times New Roman" panose="02020603050405020304" pitchFamily="18" charset="0"/>
              </a:rPr>
              <a:t>：</a:t>
            </a:r>
            <a:endParaRPr lang="en-US" altLang="zh-TW" sz="3600" b="1" dirty="0">
              <a:latin typeface="+mn-ea"/>
              <a:cs typeface="Times New Roman" panose="02020603050405020304" pitchFamily="18" charset="0"/>
            </a:endParaRPr>
          </a:p>
          <a:p>
            <a:pPr lvl="1"/>
            <a:r>
              <a:rPr lang="zh-TW" altLang="en-US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整體而言，　　　　　　　　　　　原民生</a:t>
            </a:r>
            <a:r>
              <a:rPr lang="en-US" altLang="zh-TW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111</a:t>
            </a:r>
            <a:r>
              <a:rPr lang="zh-TW" altLang="en-US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學年度下學期成績</a:t>
            </a:r>
            <a:r>
              <a:rPr lang="en-US" altLang="zh-TW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(61.01)</a:t>
            </a:r>
            <a:r>
              <a:rPr lang="zh-TW" altLang="en-US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低於一般生</a:t>
            </a:r>
            <a:r>
              <a:rPr lang="en-US" altLang="zh-TW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(71.81)</a:t>
            </a:r>
            <a:r>
              <a:rPr lang="zh-TW" altLang="en-US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，　　　　　　亦低於非原住民之特殊生</a:t>
            </a:r>
            <a:r>
              <a:rPr lang="en-US" altLang="zh-TW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(72.61)</a:t>
            </a:r>
            <a:r>
              <a:rPr lang="zh-TW" altLang="en-US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。唯有法學院狀況不同，　　　　　　原民生</a:t>
            </a:r>
            <a:r>
              <a:rPr lang="en-US" altLang="zh-TW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111</a:t>
            </a:r>
            <a:r>
              <a:rPr lang="zh-TW" altLang="en-US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學年度上學期成績</a:t>
            </a:r>
            <a:r>
              <a:rPr lang="en-US" altLang="zh-TW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(76.69)</a:t>
            </a:r>
            <a:r>
              <a:rPr lang="zh-TW" altLang="en-US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高於一般生</a:t>
            </a:r>
            <a:r>
              <a:rPr lang="en-US" altLang="zh-TW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(73.61)</a:t>
            </a:r>
            <a:r>
              <a:rPr lang="zh-TW" altLang="en-US" sz="2400" b="1" dirty="0">
                <a:solidFill>
                  <a:schemeClr val="tx1"/>
                </a:solidFill>
                <a:latin typeface="+mn-ea"/>
                <a:cs typeface="Times New Roman" panose="02020603050405020304" pitchFamily="18" charset="0"/>
              </a:rPr>
              <a:t>。</a:t>
            </a:r>
            <a:endParaRPr lang="en-US" altLang="zh-TW" sz="2400" b="1" dirty="0">
              <a:solidFill>
                <a:schemeClr val="tx1"/>
              </a:solidFill>
              <a:latin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7" name="表格 7">
            <a:extLst>
              <a:ext uri="{FF2B5EF4-FFF2-40B4-BE49-F238E27FC236}">
                <a16:creationId xmlns:a16="http://schemas.microsoft.com/office/drawing/2014/main" id="{F7973BB8-BD06-46FC-93C3-93FFDEC04AF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3752973"/>
              </p:ext>
            </p:extLst>
          </p:nvPr>
        </p:nvGraphicFramePr>
        <p:xfrm>
          <a:off x="6007608" y="1035876"/>
          <a:ext cx="6120384" cy="57111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8920">
                  <a:extLst>
                    <a:ext uri="{9D8B030D-6E8A-4147-A177-3AD203B41FA5}">
                      <a16:colId xmlns:a16="http://schemas.microsoft.com/office/drawing/2014/main" val="2170000808"/>
                    </a:ext>
                  </a:extLst>
                </a:gridCol>
                <a:gridCol w="1115568">
                  <a:extLst>
                    <a:ext uri="{9D8B030D-6E8A-4147-A177-3AD203B41FA5}">
                      <a16:colId xmlns:a16="http://schemas.microsoft.com/office/drawing/2014/main" val="3111152858"/>
                    </a:ext>
                  </a:extLst>
                </a:gridCol>
                <a:gridCol w="1103953">
                  <a:extLst>
                    <a:ext uri="{9D8B030D-6E8A-4147-A177-3AD203B41FA5}">
                      <a16:colId xmlns:a16="http://schemas.microsoft.com/office/drawing/2014/main" val="1261963160"/>
                    </a:ext>
                  </a:extLst>
                </a:gridCol>
                <a:gridCol w="1111943">
                  <a:extLst>
                    <a:ext uri="{9D8B030D-6E8A-4147-A177-3AD203B41FA5}">
                      <a16:colId xmlns:a16="http://schemas.microsoft.com/office/drawing/2014/main" val="8445989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/>
                        <a:t>學院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/>
                        <a:t>原民生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/>
                        <a:t>一般生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2400" dirty="0"/>
                        <a:t>特殊生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46869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zh-TW" alt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工學院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59.85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69.32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63.14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178485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zh-TW" alt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文學院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60.28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67.82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70.77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359989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zh-TW" altLang="en-US" sz="24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法學院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76.69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73.61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48.90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466369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zh-TW" altLang="en-US" sz="24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社會科學院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67.06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71.61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65.44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45137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zh-TW" altLang="en-US" sz="24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商學院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57.38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71.33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71.10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075566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zh-TW" altLang="en-US" sz="24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國際暨外語學院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62.81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75.01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77.43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43554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zh-TW" alt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教育學院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71.91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79.31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79.79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520762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zh-TW" altLang="en-US" sz="24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理學院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64.51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67.27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71.49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77544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zh-TW" altLang="en-US" sz="24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新聞暨傳播學院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60.96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74.73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73.88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336340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zh-TW" altLang="en-US" sz="24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農學院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63.87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73.12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62.79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63924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zh-TW" altLang="en-US" sz="24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環境設計學院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41.81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71.54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64.30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54231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zh-TW" altLang="en-US" sz="24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藝術學院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58.51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74.64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77.36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157620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zh-TW" altLang="en-US" sz="24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體育運動健康學院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53.28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64.44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72.25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82486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zh-TW" altLang="en-US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全部學院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61.01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71.81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altLang="zh-TW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72.61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927265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7858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EE71EF9-D3EC-4244-8467-82324EC6A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zh-TW" sz="4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微軟正黑體" pitchFamily="34" charset="-120"/>
                <a:ea typeface="微軟正黑體" pitchFamily="34" charset="-120"/>
              </a:rPr>
              <a:t>討論建議</a:t>
            </a:r>
            <a:endParaRPr lang="zh-TW" altLang="en-US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C9D4B42-A32A-4205-8394-98FA915721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27048"/>
            <a:ext cx="8596668" cy="5330952"/>
          </a:xfrm>
        </p:spPr>
        <p:txBody>
          <a:bodyPr>
            <a:normAutofit/>
          </a:bodyPr>
          <a:lstStyle/>
          <a:p>
            <a:r>
              <a:rPr lang="zh-TW" altLang="zh-TW" sz="3600" b="1" dirty="0">
                <a:effectLst/>
                <a:latin typeface="+mn-ea"/>
                <a:cs typeface="Times New Roman" panose="02020603050405020304" pitchFamily="18" charset="0"/>
              </a:rPr>
              <a:t>建立原住民學生學習互助網絡：</a:t>
            </a:r>
            <a:endParaRPr lang="en-US" altLang="zh-TW" sz="3600" b="1" dirty="0">
              <a:effectLst/>
              <a:latin typeface="+mn-ea"/>
              <a:cs typeface="Times New Roman" panose="02020603050405020304" pitchFamily="18" charset="0"/>
            </a:endParaRPr>
          </a:p>
          <a:p>
            <a:pPr lvl="1"/>
            <a:r>
              <a:rPr lang="zh-TW" altLang="zh-TW" sz="2400" b="1" dirty="0">
                <a:effectLst/>
                <a:latin typeface="+mn-ea"/>
                <a:cs typeface="Times New Roman" panose="02020603050405020304" pitchFamily="18" charset="0"/>
              </a:rPr>
              <a:t>設立原民生學習互助社群，促進學生間</a:t>
            </a:r>
            <a:r>
              <a:rPr lang="en-US" altLang="zh-TW" sz="2400" b="1" dirty="0">
                <a:effectLst/>
                <a:latin typeface="+mn-ea"/>
                <a:cs typeface="Times New Roman" panose="02020603050405020304" pitchFamily="18" charset="0"/>
              </a:rPr>
              <a:t>(</a:t>
            </a:r>
            <a:r>
              <a:rPr lang="zh-TW" altLang="zh-TW" sz="2400" b="1" dirty="0">
                <a:effectLst/>
                <a:latin typeface="+mn-ea"/>
                <a:cs typeface="Times New Roman" panose="02020603050405020304" pitchFamily="18" charset="0"/>
              </a:rPr>
              <a:t>特別是學長姐與學弟妹間</a:t>
            </a:r>
            <a:r>
              <a:rPr lang="en-US" altLang="zh-TW" sz="2400" b="1" dirty="0">
                <a:effectLst/>
                <a:latin typeface="+mn-ea"/>
                <a:cs typeface="Times New Roman" panose="02020603050405020304" pitchFamily="18" charset="0"/>
              </a:rPr>
              <a:t>)</a:t>
            </a:r>
            <a:r>
              <a:rPr lang="zh-TW" altLang="zh-TW" sz="2400" b="1" dirty="0">
                <a:effectLst/>
                <a:latin typeface="+mn-ea"/>
                <a:cs typeface="Times New Roman" panose="02020603050405020304" pitchFamily="18" charset="0"/>
              </a:rPr>
              <a:t>的交流與合作，並提供在課業上的支援和指導。</a:t>
            </a:r>
            <a:endParaRPr lang="en-US" altLang="zh-TW" sz="2400" b="1" dirty="0">
              <a:effectLst/>
              <a:latin typeface="+mn-ea"/>
              <a:cs typeface="Times New Roman" panose="02020603050405020304" pitchFamily="18" charset="0"/>
            </a:endParaRPr>
          </a:p>
          <a:p>
            <a:r>
              <a:rPr lang="zh-TW" altLang="zh-TW" sz="3600" b="1" dirty="0">
                <a:effectLst/>
                <a:latin typeface="+mn-ea"/>
                <a:cs typeface="Times New Roman" panose="02020603050405020304" pitchFamily="18" charset="0"/>
              </a:rPr>
              <a:t>追蹤與分析原民生課業發展：</a:t>
            </a:r>
            <a:endParaRPr lang="en-US" altLang="zh-TW" sz="3600" b="1" dirty="0">
              <a:effectLst/>
              <a:latin typeface="+mn-ea"/>
              <a:cs typeface="Times New Roman" panose="02020603050405020304" pitchFamily="18" charset="0"/>
            </a:endParaRPr>
          </a:p>
          <a:p>
            <a:pPr lvl="1"/>
            <a:r>
              <a:rPr lang="zh-TW" altLang="zh-TW" sz="2400" b="1" dirty="0">
                <a:effectLst/>
                <a:latin typeface="+mn-ea"/>
                <a:cs typeface="Times New Roman" panose="02020603050405020304" pitchFamily="18" charset="0"/>
              </a:rPr>
              <a:t>持續追蹤原民生課業發展情況，收集和分析相關數據並</a:t>
            </a:r>
            <a:r>
              <a:rPr lang="zh-TW" altLang="en-US" sz="2400" b="1" dirty="0">
                <a:effectLst/>
                <a:latin typeface="+mn-ea"/>
                <a:cs typeface="Times New Roman" panose="02020603050405020304" pitchFamily="18" charset="0"/>
              </a:rPr>
              <a:t> </a:t>
            </a:r>
            <a:r>
              <a:rPr lang="zh-TW" altLang="zh-TW" sz="2400" b="1" dirty="0">
                <a:effectLst/>
                <a:latin typeface="+mn-ea"/>
                <a:cs typeface="Times New Roman" panose="02020603050405020304" pitchFamily="18" charset="0"/>
              </a:rPr>
              <a:t>根據結果調整學務工作策略。</a:t>
            </a:r>
            <a:endParaRPr lang="en-US" altLang="zh-TW" sz="2400" b="1" dirty="0">
              <a:latin typeface="+mn-ea"/>
              <a:cs typeface="Times New Roman" panose="02020603050405020304" pitchFamily="18" charset="0"/>
            </a:endParaRPr>
          </a:p>
          <a:p>
            <a:r>
              <a:rPr lang="zh-TW" altLang="en-US" sz="3600" b="1" dirty="0">
                <a:effectLst/>
                <a:latin typeface="+mn-ea"/>
                <a:cs typeface="Times New Roman" panose="02020603050405020304" pitchFamily="18" charset="0"/>
              </a:rPr>
              <a:t>強化</a:t>
            </a:r>
            <a:r>
              <a:rPr lang="zh-TW" altLang="zh-TW" sz="3600" b="1" dirty="0">
                <a:effectLst/>
                <a:latin typeface="+mn-ea"/>
                <a:cs typeface="Times New Roman" panose="02020603050405020304" pitchFamily="18" charset="0"/>
              </a:rPr>
              <a:t>職業發展支持：</a:t>
            </a:r>
            <a:endParaRPr lang="en-US" altLang="zh-TW" sz="3600" b="1" dirty="0">
              <a:effectLst/>
              <a:latin typeface="+mn-ea"/>
              <a:cs typeface="Times New Roman" panose="02020603050405020304" pitchFamily="18" charset="0"/>
            </a:endParaRPr>
          </a:p>
          <a:p>
            <a:pPr lvl="1"/>
            <a:r>
              <a:rPr lang="zh-TW" altLang="zh-TW" sz="2400" b="1" dirty="0">
                <a:effectLst/>
                <a:latin typeface="+mn-ea"/>
                <a:cs typeface="Times New Roman" panose="02020603050405020304" pitchFamily="18" charset="0"/>
              </a:rPr>
              <a:t>為提升原民生對於提供學習職場技能的機會的期望，學校可提供更多的職業導向課程和實習機會，幫助原民生進行職業規劃和求職準備。</a:t>
            </a:r>
            <a:endParaRPr lang="zh-TW" altLang="en-US" sz="24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32762139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54</TotalTime>
  <Words>824</Words>
  <Application>Microsoft Office PowerPoint</Application>
  <PresentationFormat>寬螢幕</PresentationFormat>
  <Paragraphs>178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3" baseType="lpstr">
      <vt:lpstr>微軟正黑體</vt:lpstr>
      <vt:lpstr>Arial</vt:lpstr>
      <vt:lpstr>Times New Roman</vt:lpstr>
      <vt:lpstr>Trebuchet MS</vt:lpstr>
      <vt:lpstr>Wingdings 3</vt:lpstr>
      <vt:lpstr>多面向</vt:lpstr>
      <vt:lpstr>IR議題分析成果  分析原住民族學生與一般生之在校歷程與學習成效差異</vt:lpstr>
      <vt:lpstr>研究目的與方法</vt:lpstr>
      <vt:lpstr>研究目的與方法</vt:lpstr>
      <vt:lpstr>研究結果</vt:lpstr>
      <vt:lpstr>研究結果</vt:lpstr>
      <vt:lpstr>研究結果</vt:lpstr>
      <vt:lpstr>討論建議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IR議題分析成果  分析原住民族學生與一般生之在校歷程與學習成效差異</dc:title>
  <dc:creator>川田 林</dc:creator>
  <cp:lastModifiedBy>川田 林</cp:lastModifiedBy>
  <cp:revision>8</cp:revision>
  <dcterms:created xsi:type="dcterms:W3CDTF">2024-06-26T22:15:22Z</dcterms:created>
  <dcterms:modified xsi:type="dcterms:W3CDTF">2024-06-26T23:09:38Z</dcterms:modified>
</cp:coreProperties>
</file>