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5084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746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65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9179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1705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041023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2490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61855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274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6316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7467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8EFB3-7AB8-41B2-9470-AFAA64D43238}" type="datetimeFigureOut">
              <a:rPr lang="zh-TW" altLang="en-US" smtClean="0"/>
              <a:t>2026/7/14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627A08-4DF1-4E13-9FB9-B3891AEB57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5257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從產業前線到法律紅線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1801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專家開講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營業秘密初探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6364705" cy="4351338"/>
          </a:xfrm>
        </p:spPr>
        <p:txBody>
          <a:bodyPr>
            <a:normAutofit/>
          </a:bodyPr>
          <a:lstStyle/>
          <a:p>
            <a:pPr algn="just"/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邀</a:t>
            </a:r>
            <a:r>
              <a:rPr lang="zh-TW" altLang="en-US" sz="3200" spc="18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en-US" sz="3200" spc="22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海</a:t>
            </a:r>
            <a:r>
              <a:rPr lang="zh-TW" altLang="en-US" sz="3200" spc="13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天</a:t>
            </a:r>
            <a:r>
              <a:rPr lang="zh-TW" altLang="en-US" sz="3200" spc="21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際</a:t>
            </a:r>
            <a:r>
              <a:rPr lang="zh-TW" altLang="en-US" sz="3200" spc="14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智</a:t>
            </a:r>
            <a:r>
              <a:rPr lang="zh-TW" altLang="en-US" sz="3200" spc="204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權</a:t>
            </a:r>
            <a:r>
              <a:rPr lang="zh-TW" altLang="en-US" sz="3200" spc="15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律</a:t>
            </a:r>
            <a:r>
              <a:rPr lang="zh-TW" altLang="en-US" sz="3200" spc="14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事</a:t>
            </a:r>
            <a:r>
              <a:rPr lang="zh-TW" altLang="en-US" sz="3200" spc="204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務</a:t>
            </a:r>
            <a:r>
              <a:rPr lang="zh-TW" altLang="en-US" sz="3200" spc="17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所</a:t>
            </a:r>
            <a:r>
              <a:rPr lang="zh-TW" altLang="en-US" sz="3200" spc="18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律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師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擔</a:t>
            </a:r>
            <a:r>
              <a:rPr lang="zh-TW" altLang="en-US" sz="3200" spc="21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任</a:t>
            </a:r>
            <a:r>
              <a:rPr lang="zh-TW" altLang="en-US" sz="3200" spc="13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客</a:t>
            </a:r>
            <a:r>
              <a:rPr lang="zh-TW" altLang="en-US" sz="3200" spc="7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座</a:t>
            </a:r>
            <a:r>
              <a:rPr lang="zh-TW" altLang="en-US" sz="3200" spc="20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專家</a:t>
            </a:r>
            <a:r>
              <a:rPr lang="zh-TW" altLang="en-US" sz="3200" spc="20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，為同學打下堅實法律基礎</a:t>
            </a:r>
            <a:r>
              <a:rPr lang="zh-TW" altLang="en-US" sz="3200" spc="20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200" spc="229" dirty="0" smtClean="0">
              <a:solidFill>
                <a:srgbClr val="343F4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3200" spc="229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深</a:t>
            </a:r>
            <a:r>
              <a:rPr lang="zh-TW" altLang="en-US" sz="3200" spc="14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入</a:t>
            </a:r>
            <a:r>
              <a:rPr lang="zh-TW" altLang="en-US" sz="3200" spc="229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探</a:t>
            </a:r>
            <a:r>
              <a:rPr lang="zh-TW" altLang="en-US" sz="3200" spc="9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討</a:t>
            </a:r>
            <a:r>
              <a:rPr lang="zh-TW" altLang="en-US" sz="3200" spc="19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企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業營業</a:t>
            </a:r>
            <a:r>
              <a:rPr lang="zh-TW" altLang="en-US" sz="3200" spc="17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秘</a:t>
            </a:r>
            <a:r>
              <a:rPr lang="zh-TW" altLang="en-US" sz="3200" spc="13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密</a:t>
            </a:r>
            <a:r>
              <a:rPr lang="zh-TW" altLang="en-US" sz="3200" spc="27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必</a:t>
            </a:r>
            <a:r>
              <a:rPr lang="zh-TW" altLang="en-US" sz="3200" spc="13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須</a:t>
            </a:r>
            <a:r>
              <a:rPr lang="zh-TW" altLang="en-US" sz="3200" spc="14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</a:t>
            </a:r>
            <a:r>
              <a:rPr lang="zh-TW" altLang="en-US" sz="3200" spc="18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備</a:t>
            </a:r>
            <a:r>
              <a:rPr lang="zh-TW" altLang="en-US" sz="3200" spc="60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spc="12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</a:t>
            </a:r>
            <a:r>
              <a:rPr lang="zh-TW" altLang="en-US" sz="3200" spc="-22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秘</a:t>
            </a:r>
            <a:r>
              <a:rPr lang="zh-TW" altLang="en-US" sz="3200" spc="55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密</a:t>
            </a:r>
            <a:r>
              <a:rPr lang="zh-TW" altLang="en-US" sz="3200" spc="-26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性</a:t>
            </a:r>
            <a:r>
              <a:rPr lang="zh-TW" altLang="en-US" sz="3200" spc="16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3200" spc="19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sz="3200" spc="10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濟 </a:t>
            </a:r>
            <a:r>
              <a:rPr lang="zh-TW" altLang="en-US" sz="3200" spc="16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性</a:t>
            </a:r>
            <a:r>
              <a:rPr lang="zh-TW" altLang="en-US" sz="3200" spc="22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3200" spc="1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理</a:t>
            </a:r>
            <a:r>
              <a:rPr lang="zh-TW" altLang="en-US" sz="3200" spc="1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3200" spc="22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密</a:t>
            </a:r>
            <a:r>
              <a:rPr lang="zh-TW" altLang="en-US" sz="3200" spc="18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措</a:t>
            </a:r>
            <a:r>
              <a:rPr lang="zh-TW" altLang="en-US" sz="3200" spc="38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施</a:t>
            </a:r>
            <a:r>
              <a:rPr lang="zh-TW" altLang="en-US" sz="3200" spc="170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三</a:t>
            </a:r>
            <a:r>
              <a:rPr lang="zh-TW" altLang="en-US" sz="3200" spc="14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大</a:t>
            </a:r>
            <a:r>
              <a:rPr lang="zh-TW" altLang="en-US" sz="3200" spc="13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核</a:t>
            </a:r>
            <a:r>
              <a:rPr lang="zh-TW" altLang="en-US" sz="3200" spc="254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心</a:t>
            </a:r>
            <a:r>
              <a:rPr lang="zh-TW" altLang="en-US" sz="3200" spc="13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要</a:t>
            </a:r>
            <a:r>
              <a:rPr lang="zh-TW" altLang="en-US" sz="3200" spc="114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件</a:t>
            </a:r>
            <a:r>
              <a:rPr lang="zh-TW" altLang="en-US" sz="3200" spc="14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200" spc="145" dirty="0" smtClean="0">
              <a:solidFill>
                <a:srgbClr val="343F4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3200" spc="21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以</a:t>
            </a:r>
            <a:r>
              <a:rPr lang="zh-TW" altLang="en-US" sz="3200" spc="16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</a:t>
            </a:r>
            <a:r>
              <a:rPr lang="zh-TW" altLang="en-US" sz="3200" spc="204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務</a:t>
            </a:r>
            <a:r>
              <a:rPr lang="zh-TW" altLang="en-US" sz="3200" spc="1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3200" spc="28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密</a:t>
            </a:r>
            <a:r>
              <a:rPr lang="zh-TW" altLang="en-US" sz="3200" spc="1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聲</a:t>
            </a:r>
            <a:r>
              <a:rPr lang="zh-TW" altLang="en-US" sz="3200" spc="-484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明</a:t>
            </a:r>
            <a:r>
              <a:rPr lang="zh-TW" altLang="en-US" sz="3200" spc="-46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3200" spc="-46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N</a:t>
            </a:r>
            <a:r>
              <a:rPr lang="zh-TW" altLang="en-US" sz="3200" spc="-24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spc="-37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D</a:t>
            </a:r>
            <a:r>
              <a:rPr lang="zh-TW" altLang="en-US" sz="3200" spc="-2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TW" sz="3200" spc="4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A)</a:t>
            </a:r>
            <a:r>
              <a:rPr lang="zh-TW" altLang="en-US" sz="3200" spc="-409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zh-TW" altLang="en-US" sz="3200" spc="18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3200" spc="16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例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3200" spc="30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為</a:t>
            </a:r>
            <a:r>
              <a:rPr lang="zh-TW" altLang="en-US" sz="3200" spc="15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</a:t>
            </a:r>
            <a:r>
              <a:rPr lang="zh-TW" altLang="en-US" sz="3200" spc="10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r>
              <a:rPr lang="zh-TW" altLang="en-US" sz="3200" spc="26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建</a:t>
            </a:r>
            <a:r>
              <a:rPr lang="zh-TW" altLang="en-US" sz="3200" spc="11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立</a:t>
            </a:r>
            <a:r>
              <a:rPr lang="zh-TW" altLang="en-US" sz="3200" spc="20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</a:t>
            </a:r>
            <a:r>
              <a:rPr lang="zh-TW" altLang="en-US" sz="3200" spc="14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</a:t>
            </a:r>
            <a:r>
              <a:rPr lang="zh-TW" altLang="en-US" sz="3200" spc="17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倫</a:t>
            </a:r>
            <a:r>
              <a:rPr lang="zh-TW" altLang="en-US" sz="3200" spc="200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理 </a:t>
            </a:r>
            <a:r>
              <a:rPr lang="zh-TW" altLang="en-US" sz="3200" spc="14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與正確的智財法治觀念。</a:t>
            </a:r>
            <a:endParaRPr lang="zh-TW" altLang="en-US" sz="32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>
              <a:latin typeface="新細明體"/>
              <a:cs typeface="新細明體"/>
            </a:endParaRPr>
          </a:p>
          <a:p>
            <a:endParaRPr lang="zh-TW" altLang="en-US" dirty="0"/>
          </a:p>
        </p:txBody>
      </p:sp>
      <p:sp>
        <p:nvSpPr>
          <p:cNvPr id="4" name="object 9"/>
          <p:cNvSpPr/>
          <p:nvPr/>
        </p:nvSpPr>
        <p:spPr>
          <a:xfrm>
            <a:off x="7331242" y="1690688"/>
            <a:ext cx="4695821" cy="44072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281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實務剖析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科技防線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6428874" cy="4351338"/>
          </a:xfrm>
        </p:spPr>
        <p:txBody>
          <a:bodyPr>
            <a:normAutofit lnSpcReduction="10000"/>
          </a:bodyPr>
          <a:lstStyle/>
          <a:p>
            <a:pPr algn="just"/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專家於課堂中具體剖析頂尖科技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巨頭</a:t>
            </a:r>
            <a:r>
              <a:rPr lang="en-US" altLang="zh-TW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如台積電</a:t>
            </a:r>
            <a:r>
              <a:rPr lang="en-US" altLang="zh-TW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實務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管理</a:t>
            </a:r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案例與內部規範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200" spc="155" dirty="0" smtClean="0">
              <a:solidFill>
                <a:srgbClr val="343F4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從禁止攜帶行動裝置到落實資訊分級管理，深入解析企 業在營業秘密法制建置上的實際操作標準</a:t>
            </a:r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200" spc="155" dirty="0" smtClean="0">
              <a:solidFill>
                <a:srgbClr val="343F4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3200" spc="155" dirty="0" smtClean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生動</a:t>
            </a:r>
            <a:r>
              <a:rPr lang="zh-TW" altLang="en-US" sz="3200" spc="155" dirty="0">
                <a:solidFill>
                  <a:srgbClr val="343F4D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的案例引發熱烈迴響，學生踴躍提問，充分展現「產業實務連結與「師生互動的優良成效。</a:t>
            </a:r>
          </a:p>
          <a:p>
            <a:pPr algn="just"/>
            <a:endParaRPr lang="zh-TW" altLang="en-US" sz="3200" spc="155" dirty="0">
              <a:solidFill>
                <a:srgbClr val="343F4D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  <p:sp>
        <p:nvSpPr>
          <p:cNvPr id="4" name="object 6"/>
          <p:cNvSpPr/>
          <p:nvPr/>
        </p:nvSpPr>
        <p:spPr>
          <a:xfrm>
            <a:off x="7571874" y="3"/>
            <a:ext cx="462012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6383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法務與科技的橋樑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825625"/>
            <a:ext cx="6188242" cy="4351338"/>
          </a:xfrm>
        </p:spPr>
        <p:txBody>
          <a:bodyPr>
            <a:normAutofit/>
          </a:bodyPr>
          <a:lstStyle/>
          <a:p>
            <a:pPr algn="just"/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講</a:t>
            </a:r>
            <a:r>
              <a:rPr lang="zh-TW" altLang="en-US" sz="3600" spc="7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者</a:t>
            </a:r>
            <a:r>
              <a:rPr lang="zh-TW" altLang="en-US" sz="3600" spc="10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向</a:t>
            </a:r>
            <a:r>
              <a:rPr lang="zh-TW" altLang="en-US" sz="3600" spc="18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修</a:t>
            </a:r>
            <a:r>
              <a:rPr lang="zh-TW" altLang="en-US" sz="3600" spc="10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課</a:t>
            </a:r>
            <a:r>
              <a:rPr lang="zh-TW" altLang="en-US" sz="3600" spc="16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硏</a:t>
            </a:r>
            <a:r>
              <a:rPr lang="zh-TW" altLang="en-US" sz="3600" spc="14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究</a:t>
            </a:r>
            <a:r>
              <a:rPr lang="zh-TW" altLang="en-US" sz="3600" spc="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生</a:t>
            </a:r>
            <a:r>
              <a:rPr lang="zh-TW" altLang="en-US" sz="3600" spc="1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分</a:t>
            </a:r>
            <a:r>
              <a:rPr lang="zh-TW" altLang="en-US" sz="3600" spc="10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享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科技</a:t>
            </a:r>
            <a:r>
              <a:rPr lang="zh-TW" altLang="en-US" sz="3600" spc="1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</a:t>
            </a:r>
            <a:r>
              <a:rPr lang="zh-TW" altLang="en-US" sz="3600" spc="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人</a:t>
            </a:r>
            <a:r>
              <a:rPr lang="zh-TW" altLang="en-US" sz="3600" spc="9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員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在推</a:t>
            </a:r>
            <a:r>
              <a:rPr lang="zh-TW" altLang="en-US" sz="3600" spc="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動</a:t>
            </a:r>
            <a:r>
              <a:rPr lang="zh-TW" altLang="en-US" sz="3600" spc="1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專</a:t>
            </a:r>
            <a:r>
              <a:rPr lang="zh-TW" altLang="en-US" sz="3600" spc="114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案</a:t>
            </a:r>
            <a:r>
              <a:rPr lang="zh-TW" altLang="en-US" sz="3600" spc="13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時 面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臨</a:t>
            </a:r>
            <a:r>
              <a:rPr lang="zh-TW" altLang="en-US" sz="3600" spc="16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600" spc="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真</a:t>
            </a:r>
            <a:r>
              <a:rPr lang="zh-TW" altLang="en-US" sz="3600" spc="14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挑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戰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與實務</a:t>
            </a:r>
            <a:r>
              <a:rPr lang="zh-TW" altLang="en-US" sz="3600" spc="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溝</a:t>
            </a:r>
            <a:r>
              <a:rPr lang="zh-TW" altLang="en-US" sz="3600" spc="13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通</a:t>
            </a:r>
            <a:r>
              <a:rPr lang="zh-TW" altLang="en-US" sz="3600" spc="1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經</a:t>
            </a:r>
            <a:r>
              <a:rPr lang="zh-TW" altLang="en-US" sz="3600" spc="4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驗</a:t>
            </a:r>
            <a:r>
              <a:rPr lang="zh-TW" altLang="en-US" sz="3600" spc="50" dirty="0">
                <a:solidFill>
                  <a:srgbClr val="564D6B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3600" spc="18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傳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授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如</a:t>
            </a:r>
            <a:r>
              <a:rPr lang="zh-TW" altLang="en-US" sz="3600" spc="12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何</a:t>
            </a:r>
            <a:r>
              <a:rPr lang="zh-TW" altLang="en-US" sz="3600" spc="1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</a:t>
            </a:r>
            <a:r>
              <a:rPr lang="zh-TW" altLang="en-US" sz="3600" spc="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</a:t>
            </a:r>
            <a:r>
              <a:rPr lang="zh-TW" altLang="en-US" sz="3600" spc="8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務</a:t>
            </a:r>
            <a:r>
              <a:rPr lang="zh-TW" altLang="en-US" sz="3600" spc="13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en-US" sz="3600" spc="16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智</a:t>
            </a:r>
            <a:r>
              <a:rPr lang="zh-TW" altLang="en-US" sz="3600" spc="1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權</a:t>
            </a:r>
            <a:r>
              <a:rPr lang="zh-TW" altLang="en-US" sz="3600" spc="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等</a:t>
            </a:r>
            <a:r>
              <a:rPr lang="zh-TW" altLang="en-US" sz="3600" spc="10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</a:t>
            </a:r>
            <a:r>
              <a:rPr lang="zh-TW" altLang="en-US" sz="3600" spc="8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</a:t>
            </a:r>
            <a:r>
              <a:rPr lang="zh-TW" altLang="en-US" sz="3600" spc="1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進</a:t>
            </a:r>
            <a:r>
              <a:rPr lang="zh-TW" altLang="en-US" sz="3600" spc="13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行</a:t>
            </a:r>
            <a:r>
              <a:rPr lang="zh-TW" altLang="en-US" sz="3600" spc="10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高</a:t>
            </a:r>
            <a:r>
              <a:rPr lang="zh-TW" altLang="en-US" sz="3600" spc="13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效</a:t>
            </a:r>
            <a:r>
              <a:rPr lang="zh-TW" altLang="en-US" sz="3600" spc="1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且</a:t>
            </a:r>
            <a:r>
              <a:rPr lang="zh-TW" altLang="en-US" sz="3600" spc="2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</a:t>
            </a:r>
            <a:r>
              <a:rPr lang="zh-TW" altLang="en-US" sz="3600" spc="1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規</a:t>
            </a:r>
            <a:r>
              <a:rPr lang="zh-TW" altLang="en-US" sz="3600" spc="8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</a:t>
            </a:r>
            <a:r>
              <a:rPr lang="zh-TW" altLang="en-US" sz="3600" spc="155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跨</a:t>
            </a:r>
            <a:r>
              <a:rPr lang="zh-TW" altLang="en-US" sz="3600" spc="90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部</a:t>
            </a:r>
            <a:r>
              <a:rPr lang="zh-TW" altLang="en-US" sz="3600" spc="150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門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協</a:t>
            </a:r>
            <a:r>
              <a:rPr lang="zh-TW" altLang="en-US" sz="3600" spc="204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作</a:t>
            </a:r>
            <a:r>
              <a:rPr lang="zh-TW" altLang="en-US" sz="3600" spc="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3600" spc="5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確</a:t>
            </a:r>
            <a:r>
              <a:rPr lang="zh-TW" altLang="en-US" sz="3600" spc="19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保</a:t>
            </a:r>
            <a:r>
              <a:rPr lang="zh-TW" altLang="en-US" sz="3600" spc="7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技</a:t>
            </a:r>
            <a:r>
              <a:rPr lang="zh-TW" altLang="en-US" sz="3600" spc="18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術</a:t>
            </a:r>
            <a:r>
              <a:rPr lang="zh-TW" altLang="en-US" sz="3600" spc="11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商</a:t>
            </a:r>
            <a:r>
              <a:rPr lang="zh-TW" altLang="en-US" sz="3600" spc="17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轉</a:t>
            </a:r>
            <a:r>
              <a:rPr lang="zh-TW" altLang="en-US" sz="3600" spc="2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無</a:t>
            </a:r>
            <a:r>
              <a:rPr lang="zh-TW" altLang="en-US" sz="3600" spc="100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虞</a:t>
            </a:r>
            <a:r>
              <a:rPr lang="zh-TW" altLang="en-US" sz="3600" spc="155" dirty="0" smtClean="0">
                <a:solidFill>
                  <a:srgbClr val="564D6B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zh-TW" altLang="en-US" sz="36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442" y="1690688"/>
            <a:ext cx="5040557" cy="3988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40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精準把關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合約管理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講座中具體解析</a:t>
            </a:r>
            <a:r>
              <a:rPr lang="en-US" altLang="zh-TW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(</a:t>
            </a:r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合約審閱與管理</a:t>
            </a:r>
            <a:r>
              <a:rPr lang="en-US" altLang="zh-TW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)</a:t>
            </a:r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的標準實務流程，將抽象法規具象化</a:t>
            </a:r>
            <a:r>
              <a:rPr lang="zh-TW" altLang="en-US" sz="3600" spc="145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3600" spc="145" dirty="0" smtClean="0">
              <a:solidFill>
                <a:srgbClr val="363F4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引導學生了解從前期風險評估、條款修訂，到最終簽核 歸檔的跨部門協作關鍵細節與權責劃分。</a:t>
            </a:r>
            <a:endParaRPr lang="en-US" altLang="zh-TW" sz="3600" spc="145" dirty="0">
              <a:solidFill>
                <a:srgbClr val="363F4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完美契合課程核心精神，成功強化學生在推動技術商轉 過程中的合規意識與法制素養。</a:t>
            </a:r>
          </a:p>
          <a:p>
            <a:endParaRPr lang="zh-TW" altLang="en-US" sz="3600" dirty="0" smtClean="0">
              <a:latin typeface="新細明體"/>
              <a:cs typeface="新細明體"/>
            </a:endParaRPr>
          </a:p>
          <a:p>
            <a:endParaRPr lang="zh-TW" altLang="en-US" sz="3600" spc="145" dirty="0">
              <a:solidFill>
                <a:srgbClr val="363F4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sz="3600" spc="145" dirty="0">
              <a:solidFill>
                <a:srgbClr val="363F4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1606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熱忱參與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培育雙核人才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跨域創新的課程設計，成功激發學生對科技研發</a:t>
            </a:r>
            <a:r>
              <a:rPr lang="zh-TW" altLang="en-US" sz="3600" spc="145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與法律</a:t>
            </a:r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實務的高度學習熱忱。</a:t>
            </a:r>
          </a:p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台下修課同學全神貫注聆聽，展現出對產業實務與 智財保護議題的高度參與威。</a:t>
            </a:r>
          </a:p>
          <a:p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實質達成培育</a:t>
            </a:r>
            <a:r>
              <a:rPr lang="zh-TW" altLang="en-US" sz="3600" spc="145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兼具技術深度與商業</a:t>
            </a:r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法制</a:t>
            </a:r>
            <a:r>
              <a:rPr lang="zh-TW" altLang="en-US" sz="3600" spc="145" dirty="0" smtClean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素養之</a:t>
            </a:r>
            <a:r>
              <a:rPr lang="zh-TW" altLang="en-US" sz="3600" spc="145" dirty="0">
                <a:solidFill>
                  <a:srgbClr val="363F4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研發關鍵人才的計畫目標。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16297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359</Words>
  <Application>Microsoft Office PowerPoint</Application>
  <PresentationFormat>寬螢幕</PresentationFormat>
  <Paragraphs>22</Paragraphs>
  <Slides>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3" baseType="lpstr">
      <vt:lpstr>新細明體</vt:lpstr>
      <vt:lpstr>標楷體</vt:lpstr>
      <vt:lpstr>Arial</vt:lpstr>
      <vt:lpstr>Calibri</vt:lpstr>
      <vt:lpstr>Calibri Light</vt:lpstr>
      <vt:lpstr>Times New Roman</vt:lpstr>
      <vt:lpstr>Office 佈景主題</vt:lpstr>
      <vt:lpstr>從產業前線到法律紅線</vt:lpstr>
      <vt:lpstr>專家開講-營業秘密初探</vt:lpstr>
      <vt:lpstr>實務剖析-科技防線</vt:lpstr>
      <vt:lpstr>法務與科技的橋樑</vt:lpstr>
      <vt:lpstr>精準把關-合約管理</vt:lpstr>
      <vt:lpstr>熱忱參與-培育雙核人才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從產業前線到法律紅線</dc:title>
  <dc:creator>Michael</dc:creator>
  <cp:lastModifiedBy>Michael</cp:lastModifiedBy>
  <cp:revision>2</cp:revision>
  <dcterms:created xsi:type="dcterms:W3CDTF">2026-07-14T10:33:05Z</dcterms:created>
  <dcterms:modified xsi:type="dcterms:W3CDTF">2026-07-14T10:42:27Z</dcterms:modified>
</cp:coreProperties>
</file>